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omments/modernComment_7FFFF14F_8DB4637F.xml" ContentType="application/vnd.ms-powerpoint.comments+xml"/>
  <Override PartName="/ppt/charts/chart1.xml" ContentType="application/vnd.openxmlformats-officedocument.drawingml.chart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comments/modernComment_7FFFF154_6BFABA97.xml" ContentType="application/vnd.ms-powerpoint.comment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7FFFF164_DC0369ED.xml" ContentType="application/vnd.ms-powerpoint.comment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charts/chart13.xml" ContentType="application/vnd.openxmlformats-officedocument.drawingml.chart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comments/modernComment_7FFFF16B_EEB23A8A.xml" ContentType="application/vnd.ms-powerpoint.comments+xml"/>
  <Override PartName="/ppt/tags/tag114.xml" ContentType="application/vnd.openxmlformats-officedocument.presentationml.tags+xml"/>
  <Override PartName="/ppt/comments/modernComment_7FFFF15B_953A59E6.xml" ContentType="application/vnd.ms-powerpoint.comment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comments/modernComment_7FFFF162_48E7C9A2.xml" ContentType="application/vnd.ms-powerpoint.comments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147479884" r:id="rId5"/>
    <p:sldId id="2147479911" r:id="rId6"/>
    <p:sldId id="2147479913" r:id="rId7"/>
    <p:sldId id="2147479898" r:id="rId8"/>
    <p:sldId id="2147479887" r:id="rId9"/>
    <p:sldId id="2147479905" r:id="rId10"/>
    <p:sldId id="2147479907" r:id="rId11"/>
    <p:sldId id="2147479892" r:id="rId12"/>
    <p:sldId id="2147479908" r:id="rId13"/>
    <p:sldId id="2147479909" r:id="rId14"/>
    <p:sldId id="2147479915" r:id="rId15"/>
    <p:sldId id="2147479899" r:id="rId16"/>
    <p:sldId id="2147479900" r:id="rId17"/>
    <p:sldId id="2147479906" r:id="rId18"/>
    <p:sldId id="2143132440" r:id="rId19"/>
  </p:sldIdLst>
  <p:sldSz cx="9144000" cy="5143500" type="screen16x9"/>
  <p:notesSz cx="6724650" cy="9774238"/>
  <p:custDataLst>
    <p:tags r:id="rId21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D1E63D-C2EB-45DB-9144-5353167ED60A}">
          <p14:sldIdLst>
            <p14:sldId id="2147479884"/>
            <p14:sldId id="2147479911"/>
            <p14:sldId id="2147479913"/>
            <p14:sldId id="2147479898"/>
            <p14:sldId id="2147479887"/>
            <p14:sldId id="2147479905"/>
            <p14:sldId id="2147479907"/>
            <p14:sldId id="2147479892"/>
            <p14:sldId id="2147479908"/>
            <p14:sldId id="2147479909"/>
            <p14:sldId id="2147479915"/>
            <p14:sldId id="2147479899"/>
            <p14:sldId id="2147479900"/>
            <p14:sldId id="2147479906"/>
            <p14:sldId id="2143132440"/>
          </p14:sldIdLst>
        </p14:section>
        <p14:section name="Graveyard" id="{5A9B2416-23C8-4D3D-BEC5-717F516D21C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8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4F1598-277D-9790-456D-7D03819C44AF}" name="Petter Tandberg" initials="PT" userId="S::pt@saltoadvisers.no::c3fdd7cf-2705-4dea-a32e-83eb30719f08" providerId="AD"/>
  <p188:author id="{C2AE7BAF-D740-E66F-0B39-DCAD18AFDE29}" name="Øyvind Briseid (Bien Sparebank)" initials="ØB" userId="S::obr@bien.no::deea710b-6fb1-4008-a5b4-edf7a3d345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8AF"/>
    <a:srgbClr val="F6A800"/>
    <a:srgbClr val="FF66FF"/>
    <a:srgbClr val="E8E9E1"/>
    <a:srgbClr val="262626"/>
    <a:srgbClr val="EEEDEC"/>
    <a:srgbClr val="000000"/>
    <a:srgbClr val="C3CFE1"/>
    <a:srgbClr val="F9BD4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B6ED86-04AC-45F3-AE57-319CC3AD3977}" v="28" dt="2025-05-07T05:22:49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88" d="100"/>
          <a:sy n="188" d="100"/>
        </p:scale>
        <p:origin x="2592" y="372"/>
      </p:cViewPr>
      <p:guideLst>
        <p:guide orient="horz" pos="781"/>
        <p:guide pos="2880"/>
        <p:guide orient="horz" pos="2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ter%20Tandberg\Downloads\BIEN%20SPAREBANK_historical_price%20(10)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ter%20Tandberg\AppData\Local\Microsoft\Windows\INetCache\Content.Outlook\PBM88K5M\N&#248;kkeltall%20og%20AT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ter%20Tandberg\AppData\Local\Microsoft\Windows\INetCache\Content.Outlook\PBM88K5M\N&#248;kkeltall%20og%20AT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ter%20Tandberg\AppData\Local\Microsoft\Windows\INetCache\Content.Outlook\PBM88K5M\N&#248;kkeltall%20og%20AT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16940948693127E-2"/>
          <c:y val="3.6086051353226928E-2"/>
          <c:w val="0.9496611810261375"/>
          <c:h val="0.92782789729354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7.5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B-4AB0-9ECD-AB0D5C9D4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53496160"/>
        <c:axId val="1"/>
      </c:barChart>
      <c:catAx>
        <c:axId val="13534961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534961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810143042912875E-2"/>
          <c:y val="4.2657916324856437E-2"/>
          <c:w val="0.93237971391417429"/>
          <c:h val="0.914684167350287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C0D-4B2B-A328-AD3A7D702FEF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23.04</c:v>
                </c:pt>
                <c:pt idx="1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D-4B2B-A328-AD3A7D702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91665392"/>
        <c:axId val="1"/>
      </c:barChart>
      <c:catAx>
        <c:axId val="11916653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916653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810143042912875E-2"/>
          <c:y val="4.2657916324856437E-2"/>
          <c:w val="0.93237971391417429"/>
          <c:h val="0.914684167350287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CD7-4172-9BB0-F852A9C6AC6E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20.96</c:v>
                </c:pt>
                <c:pt idx="1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7-4172-9BB0-F852A9C6A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06187696"/>
        <c:axId val="1"/>
      </c:barChart>
      <c:catAx>
        <c:axId val="20061876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061876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810143042912875E-2"/>
          <c:y val="4.2657916324856437E-2"/>
          <c:w val="0.93237971391417429"/>
          <c:h val="0.914684167350287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5CD-4EE0-BD86-CD2C45334AD8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9.1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D-4EE0-BD86-CD2C45334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63758271"/>
        <c:axId val="1"/>
      </c:barChart>
      <c:catAx>
        <c:axId val="14637582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6375827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824313072439634E-2"/>
          <c:y val="3.2118591723285982E-2"/>
          <c:w val="0.97835137385512072"/>
          <c:h val="0.9357628165534280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21.045000000000002</c:v>
                </c:pt>
                <c:pt idx="1">
                  <c:v>27.922999999999998</c:v>
                </c:pt>
                <c:pt idx="2">
                  <c:v>30.385999999999999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E-48FE-8CAD-FA342DB55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73868255"/>
        <c:axId val="1"/>
      </c:barChart>
      <c:catAx>
        <c:axId val="37386825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7386825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39632545931761E-2"/>
          <c:y val="5.1044083526682132E-2"/>
          <c:w val="0.86811592300962381"/>
          <c:h val="0.845398542119590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Sheet1!$A$2:$A$509</c:f>
              <c:numCache>
                <c:formatCode>yyyy\-mm\-dd</c:formatCode>
                <c:ptCount val="508"/>
                <c:pt idx="0">
                  <c:v>45779</c:v>
                </c:pt>
                <c:pt idx="1">
                  <c:v>45777</c:v>
                </c:pt>
                <c:pt idx="2">
                  <c:v>45776</c:v>
                </c:pt>
                <c:pt idx="3">
                  <c:v>45775</c:v>
                </c:pt>
                <c:pt idx="4">
                  <c:v>45772</c:v>
                </c:pt>
                <c:pt idx="5">
                  <c:v>45771</c:v>
                </c:pt>
                <c:pt idx="6">
                  <c:v>45770</c:v>
                </c:pt>
                <c:pt idx="7">
                  <c:v>45769</c:v>
                </c:pt>
                <c:pt idx="8">
                  <c:v>45764</c:v>
                </c:pt>
                <c:pt idx="9">
                  <c:v>45763</c:v>
                </c:pt>
                <c:pt idx="10">
                  <c:v>45762</c:v>
                </c:pt>
                <c:pt idx="11">
                  <c:v>45761</c:v>
                </c:pt>
                <c:pt idx="12">
                  <c:v>45758</c:v>
                </c:pt>
                <c:pt idx="13">
                  <c:v>45757</c:v>
                </c:pt>
                <c:pt idx="14">
                  <c:v>45756</c:v>
                </c:pt>
                <c:pt idx="15">
                  <c:v>45755</c:v>
                </c:pt>
                <c:pt idx="16">
                  <c:v>45754</c:v>
                </c:pt>
                <c:pt idx="17">
                  <c:v>45751</c:v>
                </c:pt>
                <c:pt idx="18">
                  <c:v>45750</c:v>
                </c:pt>
                <c:pt idx="19">
                  <c:v>45749</c:v>
                </c:pt>
                <c:pt idx="20">
                  <c:v>45748</c:v>
                </c:pt>
                <c:pt idx="21">
                  <c:v>45747</c:v>
                </c:pt>
                <c:pt idx="22">
                  <c:v>45744</c:v>
                </c:pt>
                <c:pt idx="23">
                  <c:v>45743</c:v>
                </c:pt>
                <c:pt idx="24">
                  <c:v>45742</c:v>
                </c:pt>
                <c:pt idx="25">
                  <c:v>45741</c:v>
                </c:pt>
                <c:pt idx="26">
                  <c:v>45740</c:v>
                </c:pt>
                <c:pt idx="27">
                  <c:v>45737</c:v>
                </c:pt>
                <c:pt idx="28">
                  <c:v>45736</c:v>
                </c:pt>
                <c:pt idx="29">
                  <c:v>45735</c:v>
                </c:pt>
                <c:pt idx="30">
                  <c:v>45734</c:v>
                </c:pt>
                <c:pt idx="31">
                  <c:v>45733</c:v>
                </c:pt>
                <c:pt idx="32">
                  <c:v>45730</c:v>
                </c:pt>
                <c:pt idx="33">
                  <c:v>45729</c:v>
                </c:pt>
                <c:pt idx="34">
                  <c:v>45728</c:v>
                </c:pt>
                <c:pt idx="35">
                  <c:v>45727</c:v>
                </c:pt>
                <c:pt idx="36">
                  <c:v>45726</c:v>
                </c:pt>
                <c:pt idx="37">
                  <c:v>45723</c:v>
                </c:pt>
                <c:pt idx="38">
                  <c:v>45722</c:v>
                </c:pt>
                <c:pt idx="39">
                  <c:v>45721</c:v>
                </c:pt>
                <c:pt idx="40">
                  <c:v>45720</c:v>
                </c:pt>
                <c:pt idx="41">
                  <c:v>45719</c:v>
                </c:pt>
                <c:pt idx="42">
                  <c:v>45716</c:v>
                </c:pt>
                <c:pt idx="43">
                  <c:v>45715</c:v>
                </c:pt>
                <c:pt idx="44">
                  <c:v>45714</c:v>
                </c:pt>
                <c:pt idx="45">
                  <c:v>45713</c:v>
                </c:pt>
                <c:pt idx="46">
                  <c:v>45712</c:v>
                </c:pt>
                <c:pt idx="47">
                  <c:v>45709</c:v>
                </c:pt>
                <c:pt idx="48">
                  <c:v>45708</c:v>
                </c:pt>
                <c:pt idx="49">
                  <c:v>45707</c:v>
                </c:pt>
                <c:pt idx="50">
                  <c:v>45706</c:v>
                </c:pt>
                <c:pt idx="51">
                  <c:v>45705</c:v>
                </c:pt>
                <c:pt idx="52">
                  <c:v>45702</c:v>
                </c:pt>
                <c:pt idx="53">
                  <c:v>45701</c:v>
                </c:pt>
                <c:pt idx="54">
                  <c:v>45700</c:v>
                </c:pt>
                <c:pt idx="55">
                  <c:v>45699</c:v>
                </c:pt>
                <c:pt idx="56">
                  <c:v>45698</c:v>
                </c:pt>
                <c:pt idx="57">
                  <c:v>45695</c:v>
                </c:pt>
                <c:pt idx="58">
                  <c:v>45694</c:v>
                </c:pt>
                <c:pt idx="59">
                  <c:v>45693</c:v>
                </c:pt>
                <c:pt idx="60">
                  <c:v>45692</c:v>
                </c:pt>
                <c:pt idx="61">
                  <c:v>45691</c:v>
                </c:pt>
                <c:pt idx="62">
                  <c:v>45688</c:v>
                </c:pt>
                <c:pt idx="63">
                  <c:v>45687</c:v>
                </c:pt>
                <c:pt idx="64">
                  <c:v>45686</c:v>
                </c:pt>
                <c:pt idx="65">
                  <c:v>45685</c:v>
                </c:pt>
                <c:pt idx="66">
                  <c:v>45684</c:v>
                </c:pt>
                <c:pt idx="67">
                  <c:v>45681</c:v>
                </c:pt>
                <c:pt idx="68">
                  <c:v>45680</c:v>
                </c:pt>
                <c:pt idx="69">
                  <c:v>45679</c:v>
                </c:pt>
                <c:pt idx="70">
                  <c:v>45678</c:v>
                </c:pt>
                <c:pt idx="71">
                  <c:v>45677</c:v>
                </c:pt>
                <c:pt idx="72">
                  <c:v>45674</c:v>
                </c:pt>
                <c:pt idx="73">
                  <c:v>45673</c:v>
                </c:pt>
                <c:pt idx="74">
                  <c:v>45672</c:v>
                </c:pt>
                <c:pt idx="75">
                  <c:v>45671</c:v>
                </c:pt>
                <c:pt idx="76">
                  <c:v>45670</c:v>
                </c:pt>
                <c:pt idx="77">
                  <c:v>45667</c:v>
                </c:pt>
                <c:pt idx="78">
                  <c:v>45666</c:v>
                </c:pt>
                <c:pt idx="79">
                  <c:v>45665</c:v>
                </c:pt>
                <c:pt idx="80">
                  <c:v>45664</c:v>
                </c:pt>
                <c:pt idx="81">
                  <c:v>45663</c:v>
                </c:pt>
                <c:pt idx="82">
                  <c:v>45660</c:v>
                </c:pt>
                <c:pt idx="83">
                  <c:v>45659</c:v>
                </c:pt>
                <c:pt idx="84">
                  <c:v>45657</c:v>
                </c:pt>
                <c:pt idx="85">
                  <c:v>45656</c:v>
                </c:pt>
                <c:pt idx="86">
                  <c:v>45653</c:v>
                </c:pt>
                <c:pt idx="87">
                  <c:v>45650</c:v>
                </c:pt>
                <c:pt idx="88">
                  <c:v>45649</c:v>
                </c:pt>
                <c:pt idx="89">
                  <c:v>45646</c:v>
                </c:pt>
                <c:pt idx="90">
                  <c:v>45645</c:v>
                </c:pt>
                <c:pt idx="91">
                  <c:v>45644</c:v>
                </c:pt>
                <c:pt idx="92">
                  <c:v>45643</c:v>
                </c:pt>
                <c:pt idx="93">
                  <c:v>45642</c:v>
                </c:pt>
                <c:pt idx="94">
                  <c:v>45639</c:v>
                </c:pt>
                <c:pt idx="95">
                  <c:v>45638</c:v>
                </c:pt>
                <c:pt idx="96">
                  <c:v>45637</c:v>
                </c:pt>
                <c:pt idx="97">
                  <c:v>45636</c:v>
                </c:pt>
                <c:pt idx="98">
                  <c:v>45635</c:v>
                </c:pt>
                <c:pt idx="99">
                  <c:v>45632</c:v>
                </c:pt>
                <c:pt idx="100">
                  <c:v>45631</c:v>
                </c:pt>
                <c:pt idx="101">
                  <c:v>45630</c:v>
                </c:pt>
                <c:pt idx="102">
                  <c:v>45629</c:v>
                </c:pt>
                <c:pt idx="103">
                  <c:v>45628</c:v>
                </c:pt>
                <c:pt idx="104">
                  <c:v>45625</c:v>
                </c:pt>
                <c:pt idx="105">
                  <c:v>45624</c:v>
                </c:pt>
                <c:pt idx="106">
                  <c:v>45623</c:v>
                </c:pt>
                <c:pt idx="107">
                  <c:v>45622</c:v>
                </c:pt>
                <c:pt idx="108">
                  <c:v>45621</c:v>
                </c:pt>
                <c:pt idx="109">
                  <c:v>45618</c:v>
                </c:pt>
                <c:pt idx="110">
                  <c:v>45617</c:v>
                </c:pt>
                <c:pt idx="111">
                  <c:v>45616</c:v>
                </c:pt>
                <c:pt idx="112">
                  <c:v>45615</c:v>
                </c:pt>
                <c:pt idx="113">
                  <c:v>45614</c:v>
                </c:pt>
                <c:pt idx="114">
                  <c:v>45611</c:v>
                </c:pt>
                <c:pt idx="115">
                  <c:v>45610</c:v>
                </c:pt>
                <c:pt idx="116">
                  <c:v>45609</c:v>
                </c:pt>
                <c:pt idx="117">
                  <c:v>45608</c:v>
                </c:pt>
                <c:pt idx="118">
                  <c:v>45607</c:v>
                </c:pt>
                <c:pt idx="119">
                  <c:v>45604</c:v>
                </c:pt>
                <c:pt idx="120">
                  <c:v>45603</c:v>
                </c:pt>
                <c:pt idx="121">
                  <c:v>45602</c:v>
                </c:pt>
                <c:pt idx="122">
                  <c:v>45601</c:v>
                </c:pt>
                <c:pt idx="123">
                  <c:v>45600</c:v>
                </c:pt>
                <c:pt idx="124">
                  <c:v>45597</c:v>
                </c:pt>
                <c:pt idx="125">
                  <c:v>45596</c:v>
                </c:pt>
                <c:pt idx="126">
                  <c:v>45595</c:v>
                </c:pt>
                <c:pt idx="127">
                  <c:v>45594</c:v>
                </c:pt>
                <c:pt idx="128">
                  <c:v>45593</c:v>
                </c:pt>
                <c:pt idx="129">
                  <c:v>45590</c:v>
                </c:pt>
                <c:pt idx="130">
                  <c:v>45589</c:v>
                </c:pt>
                <c:pt idx="131">
                  <c:v>45588</c:v>
                </c:pt>
                <c:pt idx="132">
                  <c:v>45587</c:v>
                </c:pt>
                <c:pt idx="133">
                  <c:v>45586</c:v>
                </c:pt>
                <c:pt idx="134">
                  <c:v>45583</c:v>
                </c:pt>
                <c:pt idx="135">
                  <c:v>45582</c:v>
                </c:pt>
                <c:pt idx="136">
                  <c:v>45581</c:v>
                </c:pt>
                <c:pt idx="137">
                  <c:v>45580</c:v>
                </c:pt>
                <c:pt idx="138">
                  <c:v>45579</c:v>
                </c:pt>
                <c:pt idx="139">
                  <c:v>45576</c:v>
                </c:pt>
                <c:pt idx="140">
                  <c:v>45575</c:v>
                </c:pt>
                <c:pt idx="141">
                  <c:v>45574</c:v>
                </c:pt>
                <c:pt idx="142">
                  <c:v>45573</c:v>
                </c:pt>
                <c:pt idx="143">
                  <c:v>45572</c:v>
                </c:pt>
                <c:pt idx="144">
                  <c:v>45569</c:v>
                </c:pt>
                <c:pt idx="145">
                  <c:v>45568</c:v>
                </c:pt>
                <c:pt idx="146">
                  <c:v>45567</c:v>
                </c:pt>
                <c:pt idx="147">
                  <c:v>45566</c:v>
                </c:pt>
                <c:pt idx="148">
                  <c:v>45565</c:v>
                </c:pt>
                <c:pt idx="149">
                  <c:v>45562</c:v>
                </c:pt>
                <c:pt idx="150">
                  <c:v>45561</c:v>
                </c:pt>
                <c:pt idx="151">
                  <c:v>45560</c:v>
                </c:pt>
                <c:pt idx="152">
                  <c:v>45559</c:v>
                </c:pt>
                <c:pt idx="153">
                  <c:v>45558</c:v>
                </c:pt>
                <c:pt idx="154">
                  <c:v>45555</c:v>
                </c:pt>
                <c:pt idx="155">
                  <c:v>45554</c:v>
                </c:pt>
                <c:pt idx="156">
                  <c:v>45553</c:v>
                </c:pt>
                <c:pt idx="157">
                  <c:v>45552</c:v>
                </c:pt>
                <c:pt idx="158">
                  <c:v>45551</c:v>
                </c:pt>
                <c:pt idx="159">
                  <c:v>45548</c:v>
                </c:pt>
                <c:pt idx="160">
                  <c:v>45547</c:v>
                </c:pt>
                <c:pt idx="161">
                  <c:v>45546</c:v>
                </c:pt>
                <c:pt idx="162">
                  <c:v>45545</c:v>
                </c:pt>
                <c:pt idx="163">
                  <c:v>45544</c:v>
                </c:pt>
                <c:pt idx="164">
                  <c:v>45541</c:v>
                </c:pt>
                <c:pt idx="165">
                  <c:v>45540</c:v>
                </c:pt>
                <c:pt idx="166">
                  <c:v>45539</c:v>
                </c:pt>
                <c:pt idx="167">
                  <c:v>45538</c:v>
                </c:pt>
                <c:pt idx="168">
                  <c:v>45537</c:v>
                </c:pt>
                <c:pt idx="169">
                  <c:v>45534</c:v>
                </c:pt>
                <c:pt idx="170">
                  <c:v>45533</c:v>
                </c:pt>
                <c:pt idx="171">
                  <c:v>45532</c:v>
                </c:pt>
                <c:pt idx="172">
                  <c:v>45531</c:v>
                </c:pt>
                <c:pt idx="173">
                  <c:v>45530</c:v>
                </c:pt>
                <c:pt idx="174">
                  <c:v>45527</c:v>
                </c:pt>
                <c:pt idx="175">
                  <c:v>45526</c:v>
                </c:pt>
                <c:pt idx="176">
                  <c:v>45525</c:v>
                </c:pt>
                <c:pt idx="177">
                  <c:v>45524</c:v>
                </c:pt>
                <c:pt idx="178">
                  <c:v>45523</c:v>
                </c:pt>
                <c:pt idx="179">
                  <c:v>45520</c:v>
                </c:pt>
                <c:pt idx="180">
                  <c:v>45519</c:v>
                </c:pt>
                <c:pt idx="181">
                  <c:v>45518</c:v>
                </c:pt>
                <c:pt idx="182">
                  <c:v>45517</c:v>
                </c:pt>
                <c:pt idx="183">
                  <c:v>45516</c:v>
                </c:pt>
                <c:pt idx="184">
                  <c:v>45513</c:v>
                </c:pt>
                <c:pt idx="185">
                  <c:v>45512</c:v>
                </c:pt>
                <c:pt idx="186">
                  <c:v>45511</c:v>
                </c:pt>
                <c:pt idx="187">
                  <c:v>45510</c:v>
                </c:pt>
                <c:pt idx="188">
                  <c:v>45509</c:v>
                </c:pt>
                <c:pt idx="189">
                  <c:v>45506</c:v>
                </c:pt>
                <c:pt idx="190">
                  <c:v>45505</c:v>
                </c:pt>
                <c:pt idx="191">
                  <c:v>45504</c:v>
                </c:pt>
                <c:pt idx="192">
                  <c:v>45503</c:v>
                </c:pt>
                <c:pt idx="193">
                  <c:v>45502</c:v>
                </c:pt>
                <c:pt idx="194">
                  <c:v>45499</c:v>
                </c:pt>
                <c:pt idx="195">
                  <c:v>45498</c:v>
                </c:pt>
                <c:pt idx="196">
                  <c:v>45497</c:v>
                </c:pt>
                <c:pt idx="197">
                  <c:v>45496</c:v>
                </c:pt>
                <c:pt idx="198">
                  <c:v>45495</c:v>
                </c:pt>
                <c:pt idx="199">
                  <c:v>45492</c:v>
                </c:pt>
                <c:pt idx="200">
                  <c:v>45491</c:v>
                </c:pt>
                <c:pt idx="201">
                  <c:v>45490</c:v>
                </c:pt>
                <c:pt idx="202">
                  <c:v>45489</c:v>
                </c:pt>
                <c:pt idx="203">
                  <c:v>45488</c:v>
                </c:pt>
                <c:pt idx="204">
                  <c:v>45485</c:v>
                </c:pt>
                <c:pt idx="205">
                  <c:v>45484</c:v>
                </c:pt>
                <c:pt idx="206">
                  <c:v>45483</c:v>
                </c:pt>
                <c:pt idx="207">
                  <c:v>45482</c:v>
                </c:pt>
                <c:pt idx="208">
                  <c:v>45481</c:v>
                </c:pt>
                <c:pt idx="209">
                  <c:v>45478</c:v>
                </c:pt>
                <c:pt idx="210">
                  <c:v>45477</c:v>
                </c:pt>
                <c:pt idx="211">
                  <c:v>45476</c:v>
                </c:pt>
                <c:pt idx="212">
                  <c:v>45475</c:v>
                </c:pt>
                <c:pt idx="213">
                  <c:v>45474</c:v>
                </c:pt>
                <c:pt idx="214">
                  <c:v>45471</c:v>
                </c:pt>
                <c:pt idx="215">
                  <c:v>45470</c:v>
                </c:pt>
                <c:pt idx="216">
                  <c:v>45469</c:v>
                </c:pt>
                <c:pt idx="217">
                  <c:v>45468</c:v>
                </c:pt>
                <c:pt idx="218">
                  <c:v>45467</c:v>
                </c:pt>
                <c:pt idx="219">
                  <c:v>45464</c:v>
                </c:pt>
                <c:pt idx="220">
                  <c:v>45463</c:v>
                </c:pt>
                <c:pt idx="221">
                  <c:v>45462</c:v>
                </c:pt>
                <c:pt idx="222">
                  <c:v>45461</c:v>
                </c:pt>
                <c:pt idx="223">
                  <c:v>45460</c:v>
                </c:pt>
                <c:pt idx="224">
                  <c:v>45457</c:v>
                </c:pt>
                <c:pt idx="225">
                  <c:v>45456</c:v>
                </c:pt>
                <c:pt idx="226">
                  <c:v>45455</c:v>
                </c:pt>
                <c:pt idx="227">
                  <c:v>45454</c:v>
                </c:pt>
                <c:pt idx="228">
                  <c:v>45453</c:v>
                </c:pt>
                <c:pt idx="229">
                  <c:v>45450</c:v>
                </c:pt>
                <c:pt idx="230">
                  <c:v>45449</c:v>
                </c:pt>
                <c:pt idx="231">
                  <c:v>45448</c:v>
                </c:pt>
                <c:pt idx="232">
                  <c:v>45447</c:v>
                </c:pt>
                <c:pt idx="233">
                  <c:v>45446</c:v>
                </c:pt>
                <c:pt idx="234">
                  <c:v>45443</c:v>
                </c:pt>
                <c:pt idx="235">
                  <c:v>45442</c:v>
                </c:pt>
                <c:pt idx="236">
                  <c:v>45441</c:v>
                </c:pt>
                <c:pt idx="237">
                  <c:v>45440</c:v>
                </c:pt>
                <c:pt idx="238">
                  <c:v>45439</c:v>
                </c:pt>
                <c:pt idx="239">
                  <c:v>45436</c:v>
                </c:pt>
                <c:pt idx="240">
                  <c:v>45435</c:v>
                </c:pt>
                <c:pt idx="241">
                  <c:v>45434</c:v>
                </c:pt>
                <c:pt idx="242">
                  <c:v>45433</c:v>
                </c:pt>
                <c:pt idx="243">
                  <c:v>45432</c:v>
                </c:pt>
                <c:pt idx="244">
                  <c:v>45429</c:v>
                </c:pt>
                <c:pt idx="245">
                  <c:v>45428</c:v>
                </c:pt>
                <c:pt idx="246">
                  <c:v>45427</c:v>
                </c:pt>
                <c:pt idx="247">
                  <c:v>45426</c:v>
                </c:pt>
                <c:pt idx="248">
                  <c:v>45425</c:v>
                </c:pt>
                <c:pt idx="249">
                  <c:v>45422</c:v>
                </c:pt>
                <c:pt idx="250">
                  <c:v>45421</c:v>
                </c:pt>
                <c:pt idx="251">
                  <c:v>45420</c:v>
                </c:pt>
                <c:pt idx="252">
                  <c:v>45419</c:v>
                </c:pt>
                <c:pt idx="253">
                  <c:v>45418</c:v>
                </c:pt>
                <c:pt idx="254">
                  <c:v>45415</c:v>
                </c:pt>
                <c:pt idx="255">
                  <c:v>45414</c:v>
                </c:pt>
                <c:pt idx="256">
                  <c:v>45412</c:v>
                </c:pt>
                <c:pt idx="257">
                  <c:v>45411</c:v>
                </c:pt>
                <c:pt idx="258">
                  <c:v>45408</c:v>
                </c:pt>
                <c:pt idx="259">
                  <c:v>45407</c:v>
                </c:pt>
                <c:pt idx="260">
                  <c:v>45406</c:v>
                </c:pt>
                <c:pt idx="261">
                  <c:v>45405</c:v>
                </c:pt>
                <c:pt idx="262">
                  <c:v>45404</c:v>
                </c:pt>
                <c:pt idx="263">
                  <c:v>45401</c:v>
                </c:pt>
                <c:pt idx="264">
                  <c:v>45400</c:v>
                </c:pt>
                <c:pt idx="265">
                  <c:v>45399</c:v>
                </c:pt>
                <c:pt idx="266">
                  <c:v>45398</c:v>
                </c:pt>
                <c:pt idx="267">
                  <c:v>45397</c:v>
                </c:pt>
                <c:pt idx="268">
                  <c:v>45394</c:v>
                </c:pt>
                <c:pt idx="269">
                  <c:v>45393</c:v>
                </c:pt>
                <c:pt idx="270">
                  <c:v>45392</c:v>
                </c:pt>
                <c:pt idx="271">
                  <c:v>45391</c:v>
                </c:pt>
                <c:pt idx="272">
                  <c:v>45390</c:v>
                </c:pt>
                <c:pt idx="273">
                  <c:v>45387</c:v>
                </c:pt>
                <c:pt idx="274">
                  <c:v>45386</c:v>
                </c:pt>
                <c:pt idx="275">
                  <c:v>45385</c:v>
                </c:pt>
                <c:pt idx="276">
                  <c:v>45384</c:v>
                </c:pt>
                <c:pt idx="277">
                  <c:v>45379</c:v>
                </c:pt>
                <c:pt idx="278">
                  <c:v>45378</c:v>
                </c:pt>
                <c:pt idx="279">
                  <c:v>45377</c:v>
                </c:pt>
                <c:pt idx="280">
                  <c:v>45376</c:v>
                </c:pt>
                <c:pt idx="281">
                  <c:v>45373</c:v>
                </c:pt>
                <c:pt idx="282">
                  <c:v>45372</c:v>
                </c:pt>
                <c:pt idx="283">
                  <c:v>45371</c:v>
                </c:pt>
                <c:pt idx="284">
                  <c:v>45370</c:v>
                </c:pt>
                <c:pt idx="285">
                  <c:v>45369</c:v>
                </c:pt>
                <c:pt idx="286">
                  <c:v>45366</c:v>
                </c:pt>
                <c:pt idx="287">
                  <c:v>45365</c:v>
                </c:pt>
                <c:pt idx="288">
                  <c:v>45364</c:v>
                </c:pt>
                <c:pt idx="289">
                  <c:v>45363</c:v>
                </c:pt>
                <c:pt idx="290">
                  <c:v>45362</c:v>
                </c:pt>
                <c:pt idx="291">
                  <c:v>45359</c:v>
                </c:pt>
                <c:pt idx="292">
                  <c:v>45358</c:v>
                </c:pt>
                <c:pt idx="293">
                  <c:v>45357</c:v>
                </c:pt>
                <c:pt idx="294">
                  <c:v>45356</c:v>
                </c:pt>
                <c:pt idx="295">
                  <c:v>45355</c:v>
                </c:pt>
                <c:pt idx="296">
                  <c:v>45352</c:v>
                </c:pt>
                <c:pt idx="297">
                  <c:v>45351</c:v>
                </c:pt>
                <c:pt idx="298">
                  <c:v>45350</c:v>
                </c:pt>
                <c:pt idx="299">
                  <c:v>45349</c:v>
                </c:pt>
                <c:pt idx="300">
                  <c:v>45348</c:v>
                </c:pt>
                <c:pt idx="301">
                  <c:v>45345</c:v>
                </c:pt>
                <c:pt idx="302">
                  <c:v>45344</c:v>
                </c:pt>
                <c:pt idx="303">
                  <c:v>45343</c:v>
                </c:pt>
                <c:pt idx="304">
                  <c:v>45342</c:v>
                </c:pt>
                <c:pt idx="305">
                  <c:v>45341</c:v>
                </c:pt>
                <c:pt idx="306">
                  <c:v>45338</c:v>
                </c:pt>
                <c:pt idx="307">
                  <c:v>45337</c:v>
                </c:pt>
                <c:pt idx="308">
                  <c:v>45336</c:v>
                </c:pt>
                <c:pt idx="309">
                  <c:v>45335</c:v>
                </c:pt>
                <c:pt idx="310">
                  <c:v>45334</c:v>
                </c:pt>
                <c:pt idx="311">
                  <c:v>45331</c:v>
                </c:pt>
                <c:pt idx="312">
                  <c:v>45330</c:v>
                </c:pt>
                <c:pt idx="313">
                  <c:v>45329</c:v>
                </c:pt>
                <c:pt idx="314">
                  <c:v>45328</c:v>
                </c:pt>
                <c:pt idx="315">
                  <c:v>45327</c:v>
                </c:pt>
                <c:pt idx="316">
                  <c:v>45324</c:v>
                </c:pt>
                <c:pt idx="317">
                  <c:v>45323</c:v>
                </c:pt>
                <c:pt idx="318">
                  <c:v>45322</c:v>
                </c:pt>
                <c:pt idx="319">
                  <c:v>45321</c:v>
                </c:pt>
                <c:pt idx="320">
                  <c:v>45320</c:v>
                </c:pt>
                <c:pt idx="321">
                  <c:v>45317</c:v>
                </c:pt>
                <c:pt idx="322">
                  <c:v>45316</c:v>
                </c:pt>
                <c:pt idx="323">
                  <c:v>45315</c:v>
                </c:pt>
                <c:pt idx="324">
                  <c:v>45314</c:v>
                </c:pt>
                <c:pt idx="325">
                  <c:v>45313</c:v>
                </c:pt>
                <c:pt idx="326">
                  <c:v>45310</c:v>
                </c:pt>
                <c:pt idx="327">
                  <c:v>45309</c:v>
                </c:pt>
                <c:pt idx="328">
                  <c:v>45308</c:v>
                </c:pt>
                <c:pt idx="329">
                  <c:v>45307</c:v>
                </c:pt>
                <c:pt idx="330">
                  <c:v>45306</c:v>
                </c:pt>
                <c:pt idx="331">
                  <c:v>45303</c:v>
                </c:pt>
                <c:pt idx="332">
                  <c:v>45302</c:v>
                </c:pt>
                <c:pt idx="333">
                  <c:v>45301</c:v>
                </c:pt>
                <c:pt idx="334">
                  <c:v>45300</c:v>
                </c:pt>
                <c:pt idx="335">
                  <c:v>45299</c:v>
                </c:pt>
                <c:pt idx="336">
                  <c:v>45296</c:v>
                </c:pt>
                <c:pt idx="337">
                  <c:v>45295</c:v>
                </c:pt>
                <c:pt idx="338">
                  <c:v>45294</c:v>
                </c:pt>
                <c:pt idx="339">
                  <c:v>45293</c:v>
                </c:pt>
                <c:pt idx="340">
                  <c:v>45289</c:v>
                </c:pt>
                <c:pt idx="341">
                  <c:v>45288</c:v>
                </c:pt>
                <c:pt idx="342">
                  <c:v>45287</c:v>
                </c:pt>
                <c:pt idx="343">
                  <c:v>45282</c:v>
                </c:pt>
                <c:pt idx="344">
                  <c:v>45281</c:v>
                </c:pt>
                <c:pt idx="345">
                  <c:v>45280</c:v>
                </c:pt>
                <c:pt idx="346">
                  <c:v>45279</c:v>
                </c:pt>
                <c:pt idx="347">
                  <c:v>45278</c:v>
                </c:pt>
                <c:pt idx="348">
                  <c:v>45275</c:v>
                </c:pt>
                <c:pt idx="349">
                  <c:v>45274</c:v>
                </c:pt>
                <c:pt idx="350">
                  <c:v>45273</c:v>
                </c:pt>
                <c:pt idx="351">
                  <c:v>45272</c:v>
                </c:pt>
                <c:pt idx="352">
                  <c:v>45271</c:v>
                </c:pt>
                <c:pt idx="353">
                  <c:v>45268</c:v>
                </c:pt>
                <c:pt idx="354">
                  <c:v>45267</c:v>
                </c:pt>
                <c:pt idx="355">
                  <c:v>45266</c:v>
                </c:pt>
                <c:pt idx="356">
                  <c:v>45265</c:v>
                </c:pt>
                <c:pt idx="357">
                  <c:v>45264</c:v>
                </c:pt>
                <c:pt idx="358">
                  <c:v>45261</c:v>
                </c:pt>
                <c:pt idx="359">
                  <c:v>45260</c:v>
                </c:pt>
                <c:pt idx="360">
                  <c:v>45259</c:v>
                </c:pt>
                <c:pt idx="361">
                  <c:v>45258</c:v>
                </c:pt>
                <c:pt idx="362">
                  <c:v>45257</c:v>
                </c:pt>
                <c:pt idx="363">
                  <c:v>45254</c:v>
                </c:pt>
                <c:pt idx="364">
                  <c:v>45253</c:v>
                </c:pt>
                <c:pt idx="365">
                  <c:v>45252</c:v>
                </c:pt>
                <c:pt idx="366">
                  <c:v>45251</c:v>
                </c:pt>
                <c:pt idx="367">
                  <c:v>45250</c:v>
                </c:pt>
                <c:pt idx="368">
                  <c:v>45247</c:v>
                </c:pt>
                <c:pt idx="369">
                  <c:v>45246</c:v>
                </c:pt>
                <c:pt idx="370">
                  <c:v>45245</c:v>
                </c:pt>
                <c:pt idx="371">
                  <c:v>45244</c:v>
                </c:pt>
                <c:pt idx="372">
                  <c:v>45243</c:v>
                </c:pt>
                <c:pt idx="373">
                  <c:v>45240</c:v>
                </c:pt>
                <c:pt idx="374">
                  <c:v>45239</c:v>
                </c:pt>
                <c:pt idx="375">
                  <c:v>45238</c:v>
                </c:pt>
                <c:pt idx="376">
                  <c:v>45237</c:v>
                </c:pt>
                <c:pt idx="377">
                  <c:v>45236</c:v>
                </c:pt>
                <c:pt idx="378">
                  <c:v>45233</c:v>
                </c:pt>
                <c:pt idx="379">
                  <c:v>45232</c:v>
                </c:pt>
                <c:pt idx="380">
                  <c:v>45231</c:v>
                </c:pt>
                <c:pt idx="381">
                  <c:v>45230</c:v>
                </c:pt>
                <c:pt idx="382">
                  <c:v>45229</c:v>
                </c:pt>
                <c:pt idx="383">
                  <c:v>45226</c:v>
                </c:pt>
                <c:pt idx="384">
                  <c:v>45225</c:v>
                </c:pt>
                <c:pt idx="385">
                  <c:v>45224</c:v>
                </c:pt>
                <c:pt idx="386">
                  <c:v>45223</c:v>
                </c:pt>
                <c:pt idx="387">
                  <c:v>45222</c:v>
                </c:pt>
                <c:pt idx="388">
                  <c:v>45219</c:v>
                </c:pt>
                <c:pt idx="389">
                  <c:v>45218</c:v>
                </c:pt>
                <c:pt idx="390">
                  <c:v>45217</c:v>
                </c:pt>
                <c:pt idx="391">
                  <c:v>45216</c:v>
                </c:pt>
                <c:pt idx="392">
                  <c:v>45215</c:v>
                </c:pt>
                <c:pt idx="393">
                  <c:v>45212</c:v>
                </c:pt>
                <c:pt idx="394">
                  <c:v>45211</c:v>
                </c:pt>
                <c:pt idx="395">
                  <c:v>45210</c:v>
                </c:pt>
                <c:pt idx="396">
                  <c:v>45209</c:v>
                </c:pt>
                <c:pt idx="397">
                  <c:v>45208</c:v>
                </c:pt>
                <c:pt idx="398">
                  <c:v>45205</c:v>
                </c:pt>
                <c:pt idx="399">
                  <c:v>45204</c:v>
                </c:pt>
                <c:pt idx="400">
                  <c:v>45203</c:v>
                </c:pt>
                <c:pt idx="401">
                  <c:v>45202</c:v>
                </c:pt>
                <c:pt idx="402">
                  <c:v>45201</c:v>
                </c:pt>
                <c:pt idx="403">
                  <c:v>45198</c:v>
                </c:pt>
                <c:pt idx="404">
                  <c:v>45197</c:v>
                </c:pt>
                <c:pt idx="405">
                  <c:v>45196</c:v>
                </c:pt>
                <c:pt idx="406">
                  <c:v>45195</c:v>
                </c:pt>
                <c:pt idx="407">
                  <c:v>45194</c:v>
                </c:pt>
                <c:pt idx="408">
                  <c:v>45191</c:v>
                </c:pt>
                <c:pt idx="409">
                  <c:v>45190</c:v>
                </c:pt>
                <c:pt idx="410">
                  <c:v>45189</c:v>
                </c:pt>
                <c:pt idx="411">
                  <c:v>45188</c:v>
                </c:pt>
                <c:pt idx="412">
                  <c:v>45187</c:v>
                </c:pt>
                <c:pt idx="413">
                  <c:v>45184</c:v>
                </c:pt>
                <c:pt idx="414">
                  <c:v>45183</c:v>
                </c:pt>
                <c:pt idx="415">
                  <c:v>45182</c:v>
                </c:pt>
                <c:pt idx="416">
                  <c:v>45181</c:v>
                </c:pt>
                <c:pt idx="417">
                  <c:v>45180</c:v>
                </c:pt>
                <c:pt idx="418">
                  <c:v>45177</c:v>
                </c:pt>
                <c:pt idx="419">
                  <c:v>45176</c:v>
                </c:pt>
                <c:pt idx="420">
                  <c:v>45175</c:v>
                </c:pt>
                <c:pt idx="421">
                  <c:v>45174</c:v>
                </c:pt>
                <c:pt idx="422">
                  <c:v>45173</c:v>
                </c:pt>
                <c:pt idx="423">
                  <c:v>45170</c:v>
                </c:pt>
                <c:pt idx="424">
                  <c:v>45169</c:v>
                </c:pt>
                <c:pt idx="425">
                  <c:v>45168</c:v>
                </c:pt>
                <c:pt idx="426">
                  <c:v>45167</c:v>
                </c:pt>
                <c:pt idx="427">
                  <c:v>45166</c:v>
                </c:pt>
                <c:pt idx="428">
                  <c:v>45163</c:v>
                </c:pt>
                <c:pt idx="429">
                  <c:v>45162</c:v>
                </c:pt>
                <c:pt idx="430">
                  <c:v>45161</c:v>
                </c:pt>
                <c:pt idx="431">
                  <c:v>45160</c:v>
                </c:pt>
                <c:pt idx="432">
                  <c:v>45159</c:v>
                </c:pt>
                <c:pt idx="433">
                  <c:v>45156</c:v>
                </c:pt>
                <c:pt idx="434">
                  <c:v>45155</c:v>
                </c:pt>
                <c:pt idx="435">
                  <c:v>45154</c:v>
                </c:pt>
                <c:pt idx="436">
                  <c:v>45153</c:v>
                </c:pt>
                <c:pt idx="437">
                  <c:v>45152</c:v>
                </c:pt>
                <c:pt idx="438">
                  <c:v>45149</c:v>
                </c:pt>
                <c:pt idx="439">
                  <c:v>45148</c:v>
                </c:pt>
                <c:pt idx="440">
                  <c:v>45147</c:v>
                </c:pt>
                <c:pt idx="441">
                  <c:v>45146</c:v>
                </c:pt>
                <c:pt idx="442">
                  <c:v>45145</c:v>
                </c:pt>
                <c:pt idx="443">
                  <c:v>45142</c:v>
                </c:pt>
                <c:pt idx="444">
                  <c:v>45141</c:v>
                </c:pt>
                <c:pt idx="445">
                  <c:v>45140</c:v>
                </c:pt>
                <c:pt idx="446">
                  <c:v>45139</c:v>
                </c:pt>
                <c:pt idx="447">
                  <c:v>45138</c:v>
                </c:pt>
                <c:pt idx="448">
                  <c:v>45135</c:v>
                </c:pt>
                <c:pt idx="449">
                  <c:v>45134</c:v>
                </c:pt>
                <c:pt idx="450">
                  <c:v>45133</c:v>
                </c:pt>
                <c:pt idx="451">
                  <c:v>45132</c:v>
                </c:pt>
                <c:pt idx="452">
                  <c:v>45131</c:v>
                </c:pt>
                <c:pt idx="453">
                  <c:v>45128</c:v>
                </c:pt>
                <c:pt idx="454">
                  <c:v>45127</c:v>
                </c:pt>
                <c:pt idx="455">
                  <c:v>45126</c:v>
                </c:pt>
                <c:pt idx="456">
                  <c:v>45125</c:v>
                </c:pt>
                <c:pt idx="457">
                  <c:v>45124</c:v>
                </c:pt>
                <c:pt idx="458">
                  <c:v>45121</c:v>
                </c:pt>
                <c:pt idx="459">
                  <c:v>45120</c:v>
                </c:pt>
                <c:pt idx="460">
                  <c:v>45119</c:v>
                </c:pt>
                <c:pt idx="461">
                  <c:v>45118</c:v>
                </c:pt>
                <c:pt idx="462">
                  <c:v>45117</c:v>
                </c:pt>
                <c:pt idx="463">
                  <c:v>45114</c:v>
                </c:pt>
                <c:pt idx="464">
                  <c:v>45113</c:v>
                </c:pt>
                <c:pt idx="465">
                  <c:v>45112</c:v>
                </c:pt>
                <c:pt idx="466">
                  <c:v>45111</c:v>
                </c:pt>
                <c:pt idx="467">
                  <c:v>45110</c:v>
                </c:pt>
                <c:pt idx="468">
                  <c:v>45107</c:v>
                </c:pt>
                <c:pt idx="469">
                  <c:v>45106</c:v>
                </c:pt>
                <c:pt idx="470">
                  <c:v>45105</c:v>
                </c:pt>
                <c:pt idx="471">
                  <c:v>45104</c:v>
                </c:pt>
                <c:pt idx="472">
                  <c:v>45103</c:v>
                </c:pt>
                <c:pt idx="473">
                  <c:v>45100</c:v>
                </c:pt>
                <c:pt idx="474">
                  <c:v>45099</c:v>
                </c:pt>
                <c:pt idx="475">
                  <c:v>45098</c:v>
                </c:pt>
                <c:pt idx="476">
                  <c:v>45097</c:v>
                </c:pt>
                <c:pt idx="477">
                  <c:v>45096</c:v>
                </c:pt>
                <c:pt idx="478">
                  <c:v>45093</c:v>
                </c:pt>
                <c:pt idx="479">
                  <c:v>45092</c:v>
                </c:pt>
                <c:pt idx="480">
                  <c:v>45091</c:v>
                </c:pt>
                <c:pt idx="481">
                  <c:v>45090</c:v>
                </c:pt>
                <c:pt idx="482">
                  <c:v>45089</c:v>
                </c:pt>
                <c:pt idx="483">
                  <c:v>45086</c:v>
                </c:pt>
                <c:pt idx="484">
                  <c:v>45085</c:v>
                </c:pt>
                <c:pt idx="485">
                  <c:v>45084</c:v>
                </c:pt>
                <c:pt idx="486">
                  <c:v>45083</c:v>
                </c:pt>
                <c:pt idx="487">
                  <c:v>45082</c:v>
                </c:pt>
                <c:pt idx="488">
                  <c:v>45079</c:v>
                </c:pt>
                <c:pt idx="489">
                  <c:v>45078</c:v>
                </c:pt>
                <c:pt idx="490">
                  <c:v>45077</c:v>
                </c:pt>
                <c:pt idx="491">
                  <c:v>45076</c:v>
                </c:pt>
                <c:pt idx="492">
                  <c:v>45075</c:v>
                </c:pt>
                <c:pt idx="493">
                  <c:v>45072</c:v>
                </c:pt>
                <c:pt idx="494">
                  <c:v>45071</c:v>
                </c:pt>
                <c:pt idx="495">
                  <c:v>45070</c:v>
                </c:pt>
                <c:pt idx="496">
                  <c:v>45069</c:v>
                </c:pt>
                <c:pt idx="497">
                  <c:v>45068</c:v>
                </c:pt>
                <c:pt idx="498">
                  <c:v>45065</c:v>
                </c:pt>
                <c:pt idx="499">
                  <c:v>45064</c:v>
                </c:pt>
                <c:pt idx="500">
                  <c:v>45063</c:v>
                </c:pt>
                <c:pt idx="501">
                  <c:v>45062</c:v>
                </c:pt>
                <c:pt idx="502">
                  <c:v>45061</c:v>
                </c:pt>
                <c:pt idx="503">
                  <c:v>45058</c:v>
                </c:pt>
                <c:pt idx="504">
                  <c:v>45057</c:v>
                </c:pt>
                <c:pt idx="505">
                  <c:v>45056</c:v>
                </c:pt>
                <c:pt idx="506">
                  <c:v>45055</c:v>
                </c:pt>
                <c:pt idx="507">
                  <c:v>45054</c:v>
                </c:pt>
              </c:numCache>
            </c:numRef>
          </c:cat>
          <c:val>
            <c:numRef>
              <c:f>Sheet1!$B$2:$B$509</c:f>
              <c:numCache>
                <c:formatCode>General</c:formatCode>
                <c:ptCount val="508"/>
                <c:pt idx="0">
                  <c:v>141</c:v>
                </c:pt>
                <c:pt idx="1">
                  <c:v>150</c:v>
                </c:pt>
                <c:pt idx="2">
                  <c:v>150</c:v>
                </c:pt>
                <c:pt idx="3">
                  <c:v>154</c:v>
                </c:pt>
                <c:pt idx="4">
                  <c:v>150</c:v>
                </c:pt>
                <c:pt idx="5">
                  <c:v>144</c:v>
                </c:pt>
                <c:pt idx="6">
                  <c:v>141</c:v>
                </c:pt>
                <c:pt idx="7">
                  <c:v>140</c:v>
                </c:pt>
                <c:pt idx="8">
                  <c:v>135</c:v>
                </c:pt>
                <c:pt idx="9">
                  <c:v>135</c:v>
                </c:pt>
                <c:pt idx="10">
                  <c:v>136</c:v>
                </c:pt>
                <c:pt idx="11">
                  <c:v>138</c:v>
                </c:pt>
                <c:pt idx="12">
                  <c:v>136</c:v>
                </c:pt>
                <c:pt idx="13">
                  <c:v>139</c:v>
                </c:pt>
                <c:pt idx="14">
                  <c:v>135</c:v>
                </c:pt>
                <c:pt idx="15">
                  <c:v>140</c:v>
                </c:pt>
                <c:pt idx="16">
                  <c:v>143</c:v>
                </c:pt>
                <c:pt idx="17">
                  <c:v>149</c:v>
                </c:pt>
                <c:pt idx="18">
                  <c:v>152</c:v>
                </c:pt>
                <c:pt idx="19">
                  <c:v>152</c:v>
                </c:pt>
                <c:pt idx="20">
                  <c:v>160</c:v>
                </c:pt>
                <c:pt idx="21">
                  <c:v>162</c:v>
                </c:pt>
                <c:pt idx="22">
                  <c:v>165</c:v>
                </c:pt>
                <c:pt idx="23">
                  <c:v>163</c:v>
                </c:pt>
                <c:pt idx="24">
                  <c:v>164</c:v>
                </c:pt>
                <c:pt idx="25">
                  <c:v>169</c:v>
                </c:pt>
                <c:pt idx="26">
                  <c:v>154</c:v>
                </c:pt>
                <c:pt idx="27">
                  <c:v>140</c:v>
                </c:pt>
                <c:pt idx="28">
                  <c:v>140</c:v>
                </c:pt>
                <c:pt idx="29">
                  <c:v>141</c:v>
                </c:pt>
                <c:pt idx="30">
                  <c:v>140</c:v>
                </c:pt>
                <c:pt idx="31">
                  <c:v>138</c:v>
                </c:pt>
                <c:pt idx="32">
                  <c:v>134</c:v>
                </c:pt>
                <c:pt idx="33">
                  <c:v>139</c:v>
                </c:pt>
                <c:pt idx="34">
                  <c:v>139</c:v>
                </c:pt>
                <c:pt idx="35">
                  <c:v>134</c:v>
                </c:pt>
                <c:pt idx="36">
                  <c:v>131</c:v>
                </c:pt>
                <c:pt idx="37">
                  <c:v>134</c:v>
                </c:pt>
                <c:pt idx="38">
                  <c:v>136</c:v>
                </c:pt>
                <c:pt idx="39">
                  <c:v>137</c:v>
                </c:pt>
                <c:pt idx="40">
                  <c:v>135</c:v>
                </c:pt>
                <c:pt idx="41">
                  <c:v>131</c:v>
                </c:pt>
                <c:pt idx="42">
                  <c:v>135</c:v>
                </c:pt>
                <c:pt idx="43">
                  <c:v>135</c:v>
                </c:pt>
                <c:pt idx="44">
                  <c:v>143</c:v>
                </c:pt>
                <c:pt idx="45">
                  <c:v>144</c:v>
                </c:pt>
                <c:pt idx="46">
                  <c:v>143</c:v>
                </c:pt>
                <c:pt idx="47">
                  <c:v>148</c:v>
                </c:pt>
                <c:pt idx="48">
                  <c:v>154</c:v>
                </c:pt>
                <c:pt idx="49">
                  <c:v>139</c:v>
                </c:pt>
                <c:pt idx="50">
                  <c:v>135</c:v>
                </c:pt>
                <c:pt idx="51">
                  <c:v>134</c:v>
                </c:pt>
                <c:pt idx="52">
                  <c:v>135</c:v>
                </c:pt>
                <c:pt idx="53">
                  <c:v>134</c:v>
                </c:pt>
                <c:pt idx="54">
                  <c:v>135</c:v>
                </c:pt>
                <c:pt idx="55">
                  <c:v>133</c:v>
                </c:pt>
                <c:pt idx="56">
                  <c:v>133</c:v>
                </c:pt>
                <c:pt idx="57">
                  <c:v>134</c:v>
                </c:pt>
                <c:pt idx="58">
                  <c:v>134</c:v>
                </c:pt>
                <c:pt idx="59">
                  <c:v>133</c:v>
                </c:pt>
                <c:pt idx="60">
                  <c:v>132</c:v>
                </c:pt>
                <c:pt idx="61">
                  <c:v>132</c:v>
                </c:pt>
                <c:pt idx="62">
                  <c:v>131</c:v>
                </c:pt>
                <c:pt idx="63">
                  <c:v>130</c:v>
                </c:pt>
                <c:pt idx="64">
                  <c:v>131</c:v>
                </c:pt>
                <c:pt idx="65">
                  <c:v>129</c:v>
                </c:pt>
                <c:pt idx="66">
                  <c:v>129</c:v>
                </c:pt>
                <c:pt idx="67">
                  <c:v>119</c:v>
                </c:pt>
                <c:pt idx="68">
                  <c:v>119</c:v>
                </c:pt>
                <c:pt idx="69">
                  <c:v>119</c:v>
                </c:pt>
                <c:pt idx="70">
                  <c:v>119</c:v>
                </c:pt>
                <c:pt idx="71">
                  <c:v>122</c:v>
                </c:pt>
                <c:pt idx="72">
                  <c:v>121</c:v>
                </c:pt>
                <c:pt idx="73">
                  <c:v>121</c:v>
                </c:pt>
                <c:pt idx="74">
                  <c:v>122</c:v>
                </c:pt>
                <c:pt idx="75">
                  <c:v>123</c:v>
                </c:pt>
                <c:pt idx="76">
                  <c:v>125</c:v>
                </c:pt>
                <c:pt idx="77">
                  <c:v>125</c:v>
                </c:pt>
                <c:pt idx="78">
                  <c:v>124</c:v>
                </c:pt>
                <c:pt idx="79">
                  <c:v>125</c:v>
                </c:pt>
                <c:pt idx="80">
                  <c:v>127</c:v>
                </c:pt>
                <c:pt idx="81">
                  <c:v>124</c:v>
                </c:pt>
                <c:pt idx="82">
                  <c:v>126</c:v>
                </c:pt>
                <c:pt idx="83">
                  <c:v>129</c:v>
                </c:pt>
                <c:pt idx="84">
                  <c:v>122</c:v>
                </c:pt>
                <c:pt idx="85">
                  <c:v>122</c:v>
                </c:pt>
                <c:pt idx="86">
                  <c:v>123</c:v>
                </c:pt>
                <c:pt idx="87">
                  <c:v>117</c:v>
                </c:pt>
                <c:pt idx="88">
                  <c:v>117</c:v>
                </c:pt>
                <c:pt idx="89">
                  <c:v>120</c:v>
                </c:pt>
                <c:pt idx="90">
                  <c:v>122</c:v>
                </c:pt>
                <c:pt idx="91">
                  <c:v>122</c:v>
                </c:pt>
                <c:pt idx="92">
                  <c:v>123</c:v>
                </c:pt>
                <c:pt idx="93">
                  <c:v>123</c:v>
                </c:pt>
                <c:pt idx="94">
                  <c:v>123</c:v>
                </c:pt>
                <c:pt idx="95">
                  <c:v>125</c:v>
                </c:pt>
                <c:pt idx="96">
                  <c:v>123</c:v>
                </c:pt>
                <c:pt idx="97">
                  <c:v>124</c:v>
                </c:pt>
                <c:pt idx="98">
                  <c:v>123</c:v>
                </c:pt>
                <c:pt idx="99">
                  <c:v>121</c:v>
                </c:pt>
                <c:pt idx="100">
                  <c:v>124</c:v>
                </c:pt>
                <c:pt idx="101">
                  <c:v>126</c:v>
                </c:pt>
                <c:pt idx="102">
                  <c:v>123</c:v>
                </c:pt>
                <c:pt idx="103">
                  <c:v>122</c:v>
                </c:pt>
                <c:pt idx="104">
                  <c:v>124</c:v>
                </c:pt>
                <c:pt idx="105">
                  <c:v>121</c:v>
                </c:pt>
                <c:pt idx="106">
                  <c:v>120</c:v>
                </c:pt>
                <c:pt idx="107">
                  <c:v>120</c:v>
                </c:pt>
                <c:pt idx="108">
                  <c:v>124</c:v>
                </c:pt>
                <c:pt idx="109">
                  <c:v>122</c:v>
                </c:pt>
                <c:pt idx="110">
                  <c:v>122</c:v>
                </c:pt>
                <c:pt idx="111">
                  <c:v>123</c:v>
                </c:pt>
                <c:pt idx="112">
                  <c:v>120</c:v>
                </c:pt>
                <c:pt idx="113">
                  <c:v>122</c:v>
                </c:pt>
                <c:pt idx="114">
                  <c:v>118</c:v>
                </c:pt>
                <c:pt idx="115">
                  <c:v>119</c:v>
                </c:pt>
                <c:pt idx="116">
                  <c:v>119</c:v>
                </c:pt>
                <c:pt idx="117">
                  <c:v>118</c:v>
                </c:pt>
                <c:pt idx="118">
                  <c:v>118</c:v>
                </c:pt>
                <c:pt idx="119">
                  <c:v>116</c:v>
                </c:pt>
                <c:pt idx="120">
                  <c:v>118</c:v>
                </c:pt>
                <c:pt idx="121">
                  <c:v>113</c:v>
                </c:pt>
                <c:pt idx="122">
                  <c:v>110</c:v>
                </c:pt>
                <c:pt idx="123">
                  <c:v>109</c:v>
                </c:pt>
                <c:pt idx="124">
                  <c:v>109</c:v>
                </c:pt>
                <c:pt idx="125">
                  <c:v>109</c:v>
                </c:pt>
                <c:pt idx="126">
                  <c:v>109</c:v>
                </c:pt>
                <c:pt idx="127">
                  <c:v>107</c:v>
                </c:pt>
                <c:pt idx="128">
                  <c:v>108</c:v>
                </c:pt>
                <c:pt idx="129">
                  <c:v>105</c:v>
                </c:pt>
                <c:pt idx="130">
                  <c:v>105</c:v>
                </c:pt>
                <c:pt idx="131">
                  <c:v>105</c:v>
                </c:pt>
                <c:pt idx="132">
                  <c:v>108</c:v>
                </c:pt>
                <c:pt idx="133">
                  <c:v>108</c:v>
                </c:pt>
                <c:pt idx="134">
                  <c:v>99</c:v>
                </c:pt>
                <c:pt idx="135">
                  <c:v>99</c:v>
                </c:pt>
                <c:pt idx="136">
                  <c:v>101</c:v>
                </c:pt>
                <c:pt idx="137">
                  <c:v>98.5</c:v>
                </c:pt>
                <c:pt idx="138">
                  <c:v>98.5</c:v>
                </c:pt>
                <c:pt idx="139">
                  <c:v>97</c:v>
                </c:pt>
                <c:pt idx="140">
                  <c:v>96</c:v>
                </c:pt>
                <c:pt idx="141">
                  <c:v>94.5</c:v>
                </c:pt>
                <c:pt idx="142">
                  <c:v>94.5</c:v>
                </c:pt>
                <c:pt idx="143">
                  <c:v>94.5</c:v>
                </c:pt>
                <c:pt idx="144">
                  <c:v>94.5</c:v>
                </c:pt>
                <c:pt idx="145">
                  <c:v>93.5</c:v>
                </c:pt>
                <c:pt idx="146">
                  <c:v>93</c:v>
                </c:pt>
                <c:pt idx="147">
                  <c:v>93</c:v>
                </c:pt>
                <c:pt idx="148">
                  <c:v>93</c:v>
                </c:pt>
                <c:pt idx="149">
                  <c:v>93</c:v>
                </c:pt>
                <c:pt idx="150">
                  <c:v>93</c:v>
                </c:pt>
                <c:pt idx="151">
                  <c:v>93</c:v>
                </c:pt>
                <c:pt idx="152">
                  <c:v>93</c:v>
                </c:pt>
                <c:pt idx="153">
                  <c:v>93</c:v>
                </c:pt>
                <c:pt idx="154">
                  <c:v>93</c:v>
                </c:pt>
                <c:pt idx="155">
                  <c:v>93</c:v>
                </c:pt>
                <c:pt idx="156">
                  <c:v>94</c:v>
                </c:pt>
                <c:pt idx="157">
                  <c:v>94</c:v>
                </c:pt>
                <c:pt idx="158">
                  <c:v>94.5</c:v>
                </c:pt>
                <c:pt idx="159">
                  <c:v>92</c:v>
                </c:pt>
                <c:pt idx="160">
                  <c:v>91</c:v>
                </c:pt>
                <c:pt idx="161">
                  <c:v>91</c:v>
                </c:pt>
                <c:pt idx="162">
                  <c:v>90.5</c:v>
                </c:pt>
                <c:pt idx="163">
                  <c:v>90.5</c:v>
                </c:pt>
                <c:pt idx="164">
                  <c:v>90.5</c:v>
                </c:pt>
                <c:pt idx="165">
                  <c:v>90</c:v>
                </c:pt>
                <c:pt idx="166">
                  <c:v>91.5</c:v>
                </c:pt>
                <c:pt idx="167">
                  <c:v>91</c:v>
                </c:pt>
                <c:pt idx="168">
                  <c:v>93</c:v>
                </c:pt>
                <c:pt idx="169">
                  <c:v>93</c:v>
                </c:pt>
                <c:pt idx="170">
                  <c:v>93</c:v>
                </c:pt>
                <c:pt idx="171">
                  <c:v>93</c:v>
                </c:pt>
                <c:pt idx="172">
                  <c:v>93</c:v>
                </c:pt>
                <c:pt idx="173">
                  <c:v>93.5</c:v>
                </c:pt>
                <c:pt idx="174">
                  <c:v>93.5</c:v>
                </c:pt>
                <c:pt idx="175">
                  <c:v>92.5</c:v>
                </c:pt>
                <c:pt idx="176">
                  <c:v>92.5</c:v>
                </c:pt>
                <c:pt idx="177">
                  <c:v>90</c:v>
                </c:pt>
                <c:pt idx="178">
                  <c:v>90</c:v>
                </c:pt>
                <c:pt idx="179">
                  <c:v>90</c:v>
                </c:pt>
                <c:pt idx="180">
                  <c:v>91.5</c:v>
                </c:pt>
                <c:pt idx="181">
                  <c:v>90</c:v>
                </c:pt>
                <c:pt idx="182">
                  <c:v>89</c:v>
                </c:pt>
                <c:pt idx="183">
                  <c:v>89</c:v>
                </c:pt>
                <c:pt idx="184">
                  <c:v>89.5</c:v>
                </c:pt>
                <c:pt idx="185">
                  <c:v>87</c:v>
                </c:pt>
                <c:pt idx="186">
                  <c:v>87</c:v>
                </c:pt>
                <c:pt idx="187">
                  <c:v>87</c:v>
                </c:pt>
                <c:pt idx="188">
                  <c:v>87</c:v>
                </c:pt>
                <c:pt idx="189">
                  <c:v>89.5</c:v>
                </c:pt>
                <c:pt idx="190">
                  <c:v>91</c:v>
                </c:pt>
                <c:pt idx="191">
                  <c:v>91</c:v>
                </c:pt>
                <c:pt idx="192">
                  <c:v>91</c:v>
                </c:pt>
                <c:pt idx="193">
                  <c:v>91</c:v>
                </c:pt>
                <c:pt idx="194">
                  <c:v>91</c:v>
                </c:pt>
                <c:pt idx="195">
                  <c:v>89</c:v>
                </c:pt>
                <c:pt idx="196">
                  <c:v>89</c:v>
                </c:pt>
                <c:pt idx="197">
                  <c:v>89</c:v>
                </c:pt>
                <c:pt idx="198">
                  <c:v>87.5</c:v>
                </c:pt>
                <c:pt idx="199">
                  <c:v>90</c:v>
                </c:pt>
                <c:pt idx="200">
                  <c:v>89</c:v>
                </c:pt>
                <c:pt idx="201">
                  <c:v>90</c:v>
                </c:pt>
                <c:pt idx="202">
                  <c:v>90</c:v>
                </c:pt>
                <c:pt idx="203">
                  <c:v>90</c:v>
                </c:pt>
                <c:pt idx="204">
                  <c:v>90</c:v>
                </c:pt>
                <c:pt idx="205">
                  <c:v>90</c:v>
                </c:pt>
                <c:pt idx="206">
                  <c:v>89</c:v>
                </c:pt>
                <c:pt idx="207">
                  <c:v>89</c:v>
                </c:pt>
                <c:pt idx="208">
                  <c:v>89</c:v>
                </c:pt>
                <c:pt idx="209">
                  <c:v>90</c:v>
                </c:pt>
                <c:pt idx="210">
                  <c:v>90</c:v>
                </c:pt>
                <c:pt idx="211">
                  <c:v>90</c:v>
                </c:pt>
                <c:pt idx="212">
                  <c:v>89</c:v>
                </c:pt>
                <c:pt idx="213">
                  <c:v>90</c:v>
                </c:pt>
                <c:pt idx="214">
                  <c:v>90</c:v>
                </c:pt>
                <c:pt idx="215">
                  <c:v>88.5</c:v>
                </c:pt>
                <c:pt idx="216">
                  <c:v>88.5</c:v>
                </c:pt>
                <c:pt idx="217">
                  <c:v>87</c:v>
                </c:pt>
                <c:pt idx="218">
                  <c:v>87.5</c:v>
                </c:pt>
                <c:pt idx="219">
                  <c:v>90</c:v>
                </c:pt>
                <c:pt idx="220">
                  <c:v>90</c:v>
                </c:pt>
                <c:pt idx="221">
                  <c:v>90</c:v>
                </c:pt>
                <c:pt idx="222">
                  <c:v>89</c:v>
                </c:pt>
                <c:pt idx="223">
                  <c:v>89</c:v>
                </c:pt>
                <c:pt idx="224">
                  <c:v>88.5</c:v>
                </c:pt>
                <c:pt idx="225">
                  <c:v>88.5</c:v>
                </c:pt>
                <c:pt idx="226">
                  <c:v>89</c:v>
                </c:pt>
                <c:pt idx="227">
                  <c:v>89</c:v>
                </c:pt>
                <c:pt idx="228">
                  <c:v>89</c:v>
                </c:pt>
                <c:pt idx="229">
                  <c:v>90</c:v>
                </c:pt>
                <c:pt idx="230">
                  <c:v>90</c:v>
                </c:pt>
                <c:pt idx="231">
                  <c:v>90</c:v>
                </c:pt>
                <c:pt idx="232">
                  <c:v>90</c:v>
                </c:pt>
                <c:pt idx="233">
                  <c:v>90.5</c:v>
                </c:pt>
                <c:pt idx="234">
                  <c:v>90</c:v>
                </c:pt>
                <c:pt idx="235">
                  <c:v>91.5</c:v>
                </c:pt>
                <c:pt idx="236">
                  <c:v>90.5</c:v>
                </c:pt>
                <c:pt idx="237">
                  <c:v>90.5</c:v>
                </c:pt>
                <c:pt idx="238">
                  <c:v>90.5</c:v>
                </c:pt>
                <c:pt idx="239">
                  <c:v>90.5</c:v>
                </c:pt>
                <c:pt idx="240">
                  <c:v>92</c:v>
                </c:pt>
                <c:pt idx="241">
                  <c:v>91</c:v>
                </c:pt>
                <c:pt idx="242">
                  <c:v>91</c:v>
                </c:pt>
                <c:pt idx="243">
                  <c:v>90</c:v>
                </c:pt>
                <c:pt idx="244">
                  <c:v>90</c:v>
                </c:pt>
                <c:pt idx="245">
                  <c:v>90</c:v>
                </c:pt>
                <c:pt idx="246">
                  <c:v>90</c:v>
                </c:pt>
                <c:pt idx="247">
                  <c:v>89.5</c:v>
                </c:pt>
                <c:pt idx="248">
                  <c:v>89</c:v>
                </c:pt>
                <c:pt idx="249">
                  <c:v>88.5</c:v>
                </c:pt>
                <c:pt idx="250">
                  <c:v>87.5</c:v>
                </c:pt>
                <c:pt idx="251">
                  <c:v>87.5</c:v>
                </c:pt>
                <c:pt idx="252">
                  <c:v>87.5</c:v>
                </c:pt>
                <c:pt idx="253">
                  <c:v>88</c:v>
                </c:pt>
                <c:pt idx="254">
                  <c:v>88</c:v>
                </c:pt>
                <c:pt idx="255">
                  <c:v>87.5</c:v>
                </c:pt>
                <c:pt idx="256">
                  <c:v>88</c:v>
                </c:pt>
                <c:pt idx="257">
                  <c:v>87</c:v>
                </c:pt>
                <c:pt idx="258">
                  <c:v>87.5</c:v>
                </c:pt>
                <c:pt idx="259">
                  <c:v>86</c:v>
                </c:pt>
                <c:pt idx="260">
                  <c:v>87</c:v>
                </c:pt>
                <c:pt idx="261">
                  <c:v>87.5</c:v>
                </c:pt>
                <c:pt idx="262">
                  <c:v>87</c:v>
                </c:pt>
                <c:pt idx="263">
                  <c:v>86</c:v>
                </c:pt>
                <c:pt idx="264">
                  <c:v>86</c:v>
                </c:pt>
                <c:pt idx="265">
                  <c:v>86</c:v>
                </c:pt>
                <c:pt idx="266">
                  <c:v>85.5</c:v>
                </c:pt>
                <c:pt idx="267">
                  <c:v>85</c:v>
                </c:pt>
                <c:pt idx="268">
                  <c:v>85</c:v>
                </c:pt>
                <c:pt idx="269">
                  <c:v>85.5</c:v>
                </c:pt>
                <c:pt idx="270">
                  <c:v>85</c:v>
                </c:pt>
                <c:pt idx="271">
                  <c:v>85</c:v>
                </c:pt>
                <c:pt idx="272">
                  <c:v>83.5</c:v>
                </c:pt>
                <c:pt idx="273">
                  <c:v>82.5</c:v>
                </c:pt>
                <c:pt idx="274">
                  <c:v>81.5</c:v>
                </c:pt>
                <c:pt idx="275">
                  <c:v>82</c:v>
                </c:pt>
                <c:pt idx="276">
                  <c:v>81.5</c:v>
                </c:pt>
                <c:pt idx="277">
                  <c:v>81</c:v>
                </c:pt>
                <c:pt idx="278">
                  <c:v>81</c:v>
                </c:pt>
                <c:pt idx="279">
                  <c:v>81.8</c:v>
                </c:pt>
                <c:pt idx="280">
                  <c:v>82.4</c:v>
                </c:pt>
                <c:pt idx="281">
                  <c:v>82.4</c:v>
                </c:pt>
                <c:pt idx="282">
                  <c:v>87</c:v>
                </c:pt>
                <c:pt idx="283">
                  <c:v>87.6</c:v>
                </c:pt>
                <c:pt idx="284">
                  <c:v>87</c:v>
                </c:pt>
                <c:pt idx="285">
                  <c:v>84.8</c:v>
                </c:pt>
                <c:pt idx="286">
                  <c:v>85.2</c:v>
                </c:pt>
                <c:pt idx="287">
                  <c:v>85.6</c:v>
                </c:pt>
                <c:pt idx="288">
                  <c:v>85.2</c:v>
                </c:pt>
                <c:pt idx="289">
                  <c:v>86.2</c:v>
                </c:pt>
                <c:pt idx="290">
                  <c:v>86.6</c:v>
                </c:pt>
                <c:pt idx="291">
                  <c:v>86.6</c:v>
                </c:pt>
                <c:pt idx="292">
                  <c:v>85.4</c:v>
                </c:pt>
                <c:pt idx="293">
                  <c:v>84.8</c:v>
                </c:pt>
                <c:pt idx="294">
                  <c:v>86</c:v>
                </c:pt>
                <c:pt idx="295">
                  <c:v>86</c:v>
                </c:pt>
                <c:pt idx="296">
                  <c:v>86.4</c:v>
                </c:pt>
                <c:pt idx="297">
                  <c:v>87</c:v>
                </c:pt>
                <c:pt idx="298">
                  <c:v>86.6</c:v>
                </c:pt>
                <c:pt idx="299">
                  <c:v>84.6</c:v>
                </c:pt>
                <c:pt idx="300">
                  <c:v>85.4</c:v>
                </c:pt>
                <c:pt idx="301">
                  <c:v>84</c:v>
                </c:pt>
                <c:pt idx="302">
                  <c:v>84.2</c:v>
                </c:pt>
                <c:pt idx="303">
                  <c:v>85</c:v>
                </c:pt>
                <c:pt idx="304">
                  <c:v>85</c:v>
                </c:pt>
                <c:pt idx="305">
                  <c:v>84.8</c:v>
                </c:pt>
                <c:pt idx="306">
                  <c:v>84.8</c:v>
                </c:pt>
                <c:pt idx="307">
                  <c:v>84</c:v>
                </c:pt>
                <c:pt idx="308">
                  <c:v>83.8</c:v>
                </c:pt>
                <c:pt idx="309">
                  <c:v>83.6</c:v>
                </c:pt>
                <c:pt idx="310">
                  <c:v>86</c:v>
                </c:pt>
                <c:pt idx="311">
                  <c:v>84</c:v>
                </c:pt>
                <c:pt idx="312">
                  <c:v>84</c:v>
                </c:pt>
                <c:pt idx="313">
                  <c:v>84</c:v>
                </c:pt>
                <c:pt idx="314">
                  <c:v>84.8</c:v>
                </c:pt>
                <c:pt idx="315">
                  <c:v>85</c:v>
                </c:pt>
                <c:pt idx="316">
                  <c:v>84.8</c:v>
                </c:pt>
                <c:pt idx="317">
                  <c:v>84.8</c:v>
                </c:pt>
                <c:pt idx="318">
                  <c:v>84.8</c:v>
                </c:pt>
                <c:pt idx="319">
                  <c:v>84.8</c:v>
                </c:pt>
                <c:pt idx="320">
                  <c:v>84.2</c:v>
                </c:pt>
                <c:pt idx="321">
                  <c:v>84.6</c:v>
                </c:pt>
                <c:pt idx="322">
                  <c:v>84</c:v>
                </c:pt>
                <c:pt idx="323">
                  <c:v>84</c:v>
                </c:pt>
                <c:pt idx="324">
                  <c:v>84</c:v>
                </c:pt>
                <c:pt idx="325">
                  <c:v>84</c:v>
                </c:pt>
                <c:pt idx="326">
                  <c:v>85</c:v>
                </c:pt>
                <c:pt idx="327">
                  <c:v>84.6</c:v>
                </c:pt>
                <c:pt idx="328">
                  <c:v>84.6</c:v>
                </c:pt>
                <c:pt idx="329">
                  <c:v>84.8</c:v>
                </c:pt>
                <c:pt idx="330">
                  <c:v>85</c:v>
                </c:pt>
                <c:pt idx="331">
                  <c:v>85</c:v>
                </c:pt>
                <c:pt idx="332">
                  <c:v>86</c:v>
                </c:pt>
                <c:pt idx="333">
                  <c:v>84.8</c:v>
                </c:pt>
                <c:pt idx="334">
                  <c:v>85.2</c:v>
                </c:pt>
                <c:pt idx="335">
                  <c:v>85.8</c:v>
                </c:pt>
                <c:pt idx="336">
                  <c:v>85.4</c:v>
                </c:pt>
                <c:pt idx="337">
                  <c:v>86.2</c:v>
                </c:pt>
                <c:pt idx="338">
                  <c:v>86.8</c:v>
                </c:pt>
                <c:pt idx="339">
                  <c:v>87.2</c:v>
                </c:pt>
                <c:pt idx="340">
                  <c:v>86.8</c:v>
                </c:pt>
                <c:pt idx="341">
                  <c:v>86.2</c:v>
                </c:pt>
                <c:pt idx="342">
                  <c:v>86.2</c:v>
                </c:pt>
                <c:pt idx="343">
                  <c:v>86.2</c:v>
                </c:pt>
                <c:pt idx="344">
                  <c:v>87</c:v>
                </c:pt>
                <c:pt idx="345">
                  <c:v>89</c:v>
                </c:pt>
                <c:pt idx="346">
                  <c:v>89</c:v>
                </c:pt>
                <c:pt idx="347">
                  <c:v>88</c:v>
                </c:pt>
                <c:pt idx="348">
                  <c:v>89.6</c:v>
                </c:pt>
                <c:pt idx="349">
                  <c:v>90.6</c:v>
                </c:pt>
                <c:pt idx="350">
                  <c:v>89.8</c:v>
                </c:pt>
                <c:pt idx="351">
                  <c:v>89</c:v>
                </c:pt>
                <c:pt idx="352">
                  <c:v>89.4</c:v>
                </c:pt>
                <c:pt idx="353">
                  <c:v>89.4</c:v>
                </c:pt>
                <c:pt idx="354">
                  <c:v>89</c:v>
                </c:pt>
                <c:pt idx="355">
                  <c:v>88.8</c:v>
                </c:pt>
                <c:pt idx="356">
                  <c:v>88.8</c:v>
                </c:pt>
                <c:pt idx="357">
                  <c:v>88.4</c:v>
                </c:pt>
                <c:pt idx="358">
                  <c:v>88.4</c:v>
                </c:pt>
                <c:pt idx="359">
                  <c:v>90.8</c:v>
                </c:pt>
                <c:pt idx="360">
                  <c:v>90</c:v>
                </c:pt>
                <c:pt idx="361">
                  <c:v>90</c:v>
                </c:pt>
                <c:pt idx="362">
                  <c:v>90</c:v>
                </c:pt>
                <c:pt idx="363">
                  <c:v>90.4</c:v>
                </c:pt>
                <c:pt idx="364">
                  <c:v>89</c:v>
                </c:pt>
                <c:pt idx="365">
                  <c:v>89</c:v>
                </c:pt>
                <c:pt idx="366">
                  <c:v>91</c:v>
                </c:pt>
                <c:pt idx="367">
                  <c:v>90.4</c:v>
                </c:pt>
                <c:pt idx="368">
                  <c:v>91.2</c:v>
                </c:pt>
                <c:pt idx="369">
                  <c:v>91.6</c:v>
                </c:pt>
                <c:pt idx="370">
                  <c:v>91.6</c:v>
                </c:pt>
                <c:pt idx="371">
                  <c:v>91.6</c:v>
                </c:pt>
                <c:pt idx="372">
                  <c:v>88.4</c:v>
                </c:pt>
                <c:pt idx="373">
                  <c:v>90.6</c:v>
                </c:pt>
                <c:pt idx="374">
                  <c:v>90.8</c:v>
                </c:pt>
                <c:pt idx="375">
                  <c:v>90</c:v>
                </c:pt>
                <c:pt idx="376">
                  <c:v>90</c:v>
                </c:pt>
                <c:pt idx="377">
                  <c:v>88</c:v>
                </c:pt>
                <c:pt idx="378">
                  <c:v>87</c:v>
                </c:pt>
                <c:pt idx="379">
                  <c:v>86.4</c:v>
                </c:pt>
                <c:pt idx="380">
                  <c:v>86.4</c:v>
                </c:pt>
                <c:pt idx="381">
                  <c:v>85.6</c:v>
                </c:pt>
                <c:pt idx="382">
                  <c:v>85.6</c:v>
                </c:pt>
                <c:pt idx="383">
                  <c:v>87.2</c:v>
                </c:pt>
                <c:pt idx="384">
                  <c:v>87.2</c:v>
                </c:pt>
                <c:pt idx="385">
                  <c:v>86</c:v>
                </c:pt>
                <c:pt idx="386">
                  <c:v>86</c:v>
                </c:pt>
                <c:pt idx="387">
                  <c:v>86</c:v>
                </c:pt>
                <c:pt idx="388">
                  <c:v>86</c:v>
                </c:pt>
                <c:pt idx="389">
                  <c:v>82</c:v>
                </c:pt>
                <c:pt idx="390">
                  <c:v>87</c:v>
                </c:pt>
                <c:pt idx="391">
                  <c:v>87</c:v>
                </c:pt>
                <c:pt idx="392">
                  <c:v>87</c:v>
                </c:pt>
                <c:pt idx="393">
                  <c:v>87.6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88.4</c:v>
                </c:pt>
                <c:pt idx="398">
                  <c:v>86.8</c:v>
                </c:pt>
                <c:pt idx="399">
                  <c:v>86.8</c:v>
                </c:pt>
                <c:pt idx="400">
                  <c:v>88</c:v>
                </c:pt>
                <c:pt idx="401">
                  <c:v>87</c:v>
                </c:pt>
                <c:pt idx="402">
                  <c:v>87</c:v>
                </c:pt>
                <c:pt idx="403">
                  <c:v>87.2</c:v>
                </c:pt>
                <c:pt idx="404">
                  <c:v>87.4</c:v>
                </c:pt>
                <c:pt idx="405">
                  <c:v>87.4</c:v>
                </c:pt>
                <c:pt idx="406">
                  <c:v>87.4</c:v>
                </c:pt>
                <c:pt idx="407">
                  <c:v>88.6</c:v>
                </c:pt>
                <c:pt idx="408">
                  <c:v>88.6</c:v>
                </c:pt>
                <c:pt idx="409">
                  <c:v>89</c:v>
                </c:pt>
                <c:pt idx="410">
                  <c:v>89</c:v>
                </c:pt>
                <c:pt idx="411">
                  <c:v>89</c:v>
                </c:pt>
                <c:pt idx="412">
                  <c:v>89</c:v>
                </c:pt>
                <c:pt idx="413">
                  <c:v>89</c:v>
                </c:pt>
                <c:pt idx="414">
                  <c:v>89</c:v>
                </c:pt>
                <c:pt idx="415">
                  <c:v>87.2</c:v>
                </c:pt>
                <c:pt idx="416">
                  <c:v>87.2</c:v>
                </c:pt>
                <c:pt idx="417">
                  <c:v>88.4</c:v>
                </c:pt>
                <c:pt idx="418">
                  <c:v>88.4</c:v>
                </c:pt>
                <c:pt idx="419">
                  <c:v>88.4</c:v>
                </c:pt>
                <c:pt idx="420">
                  <c:v>88.4</c:v>
                </c:pt>
                <c:pt idx="421">
                  <c:v>87</c:v>
                </c:pt>
                <c:pt idx="422">
                  <c:v>87</c:v>
                </c:pt>
                <c:pt idx="423">
                  <c:v>89</c:v>
                </c:pt>
                <c:pt idx="424">
                  <c:v>88</c:v>
                </c:pt>
                <c:pt idx="425">
                  <c:v>87.2</c:v>
                </c:pt>
                <c:pt idx="426">
                  <c:v>88</c:v>
                </c:pt>
                <c:pt idx="427">
                  <c:v>87</c:v>
                </c:pt>
                <c:pt idx="428">
                  <c:v>88.6</c:v>
                </c:pt>
                <c:pt idx="429">
                  <c:v>86.2</c:v>
                </c:pt>
                <c:pt idx="430">
                  <c:v>87</c:v>
                </c:pt>
                <c:pt idx="431">
                  <c:v>87</c:v>
                </c:pt>
                <c:pt idx="432">
                  <c:v>87</c:v>
                </c:pt>
                <c:pt idx="433">
                  <c:v>87</c:v>
                </c:pt>
                <c:pt idx="434">
                  <c:v>87</c:v>
                </c:pt>
                <c:pt idx="435">
                  <c:v>87.4</c:v>
                </c:pt>
                <c:pt idx="436">
                  <c:v>88.6</c:v>
                </c:pt>
                <c:pt idx="437">
                  <c:v>88.6</c:v>
                </c:pt>
                <c:pt idx="438">
                  <c:v>86</c:v>
                </c:pt>
                <c:pt idx="439">
                  <c:v>85.8</c:v>
                </c:pt>
                <c:pt idx="440">
                  <c:v>86.6</c:v>
                </c:pt>
                <c:pt idx="441">
                  <c:v>86.6</c:v>
                </c:pt>
                <c:pt idx="442">
                  <c:v>86.6</c:v>
                </c:pt>
                <c:pt idx="443">
                  <c:v>86.2</c:v>
                </c:pt>
                <c:pt idx="444">
                  <c:v>86.2</c:v>
                </c:pt>
                <c:pt idx="445">
                  <c:v>86.2</c:v>
                </c:pt>
                <c:pt idx="446">
                  <c:v>85.2</c:v>
                </c:pt>
                <c:pt idx="447">
                  <c:v>85.2</c:v>
                </c:pt>
                <c:pt idx="448">
                  <c:v>85.8</c:v>
                </c:pt>
                <c:pt idx="449">
                  <c:v>85.8</c:v>
                </c:pt>
                <c:pt idx="450">
                  <c:v>85.6</c:v>
                </c:pt>
                <c:pt idx="451">
                  <c:v>86.6</c:v>
                </c:pt>
                <c:pt idx="452">
                  <c:v>86</c:v>
                </c:pt>
                <c:pt idx="453">
                  <c:v>86</c:v>
                </c:pt>
                <c:pt idx="454">
                  <c:v>87</c:v>
                </c:pt>
                <c:pt idx="455">
                  <c:v>87.4</c:v>
                </c:pt>
                <c:pt idx="456">
                  <c:v>87.4</c:v>
                </c:pt>
                <c:pt idx="457">
                  <c:v>86</c:v>
                </c:pt>
                <c:pt idx="458">
                  <c:v>86</c:v>
                </c:pt>
                <c:pt idx="459">
                  <c:v>86.4</c:v>
                </c:pt>
                <c:pt idx="460">
                  <c:v>86.4</c:v>
                </c:pt>
                <c:pt idx="461">
                  <c:v>86.6</c:v>
                </c:pt>
                <c:pt idx="462">
                  <c:v>87.8</c:v>
                </c:pt>
                <c:pt idx="463">
                  <c:v>87.8</c:v>
                </c:pt>
                <c:pt idx="464">
                  <c:v>87.8</c:v>
                </c:pt>
                <c:pt idx="465">
                  <c:v>87.8</c:v>
                </c:pt>
                <c:pt idx="466">
                  <c:v>87.6</c:v>
                </c:pt>
                <c:pt idx="467">
                  <c:v>87.6</c:v>
                </c:pt>
                <c:pt idx="468">
                  <c:v>87.6</c:v>
                </c:pt>
                <c:pt idx="469">
                  <c:v>87.6</c:v>
                </c:pt>
                <c:pt idx="470">
                  <c:v>87</c:v>
                </c:pt>
                <c:pt idx="471">
                  <c:v>87</c:v>
                </c:pt>
                <c:pt idx="472">
                  <c:v>87</c:v>
                </c:pt>
                <c:pt idx="473">
                  <c:v>87</c:v>
                </c:pt>
                <c:pt idx="474">
                  <c:v>86.8</c:v>
                </c:pt>
                <c:pt idx="475">
                  <c:v>88.8</c:v>
                </c:pt>
                <c:pt idx="476">
                  <c:v>89.2</c:v>
                </c:pt>
                <c:pt idx="477">
                  <c:v>89.4</c:v>
                </c:pt>
                <c:pt idx="478">
                  <c:v>89.4</c:v>
                </c:pt>
                <c:pt idx="479">
                  <c:v>89</c:v>
                </c:pt>
                <c:pt idx="480">
                  <c:v>89</c:v>
                </c:pt>
                <c:pt idx="481">
                  <c:v>89</c:v>
                </c:pt>
                <c:pt idx="482">
                  <c:v>89</c:v>
                </c:pt>
                <c:pt idx="483">
                  <c:v>89.2</c:v>
                </c:pt>
                <c:pt idx="484">
                  <c:v>89.2</c:v>
                </c:pt>
                <c:pt idx="485">
                  <c:v>88.8</c:v>
                </c:pt>
                <c:pt idx="486">
                  <c:v>88.8</c:v>
                </c:pt>
                <c:pt idx="487">
                  <c:v>88.8</c:v>
                </c:pt>
                <c:pt idx="488">
                  <c:v>90.6</c:v>
                </c:pt>
                <c:pt idx="489">
                  <c:v>89</c:v>
                </c:pt>
                <c:pt idx="490">
                  <c:v>90.8</c:v>
                </c:pt>
                <c:pt idx="491">
                  <c:v>89.2</c:v>
                </c:pt>
                <c:pt idx="492">
                  <c:v>89.2</c:v>
                </c:pt>
                <c:pt idx="493">
                  <c:v>89.2</c:v>
                </c:pt>
                <c:pt idx="494">
                  <c:v>89.2</c:v>
                </c:pt>
                <c:pt idx="495">
                  <c:v>89.2</c:v>
                </c:pt>
                <c:pt idx="496">
                  <c:v>89.2</c:v>
                </c:pt>
                <c:pt idx="497">
                  <c:v>89.2</c:v>
                </c:pt>
                <c:pt idx="498">
                  <c:v>88.4</c:v>
                </c:pt>
                <c:pt idx="499">
                  <c:v>88.2</c:v>
                </c:pt>
                <c:pt idx="500">
                  <c:v>88.2</c:v>
                </c:pt>
                <c:pt idx="501">
                  <c:v>88.2</c:v>
                </c:pt>
                <c:pt idx="502">
                  <c:v>91.4</c:v>
                </c:pt>
                <c:pt idx="503">
                  <c:v>91.4</c:v>
                </c:pt>
                <c:pt idx="504">
                  <c:v>91.4</c:v>
                </c:pt>
                <c:pt idx="505">
                  <c:v>90.2</c:v>
                </c:pt>
                <c:pt idx="506">
                  <c:v>90.2</c:v>
                </c:pt>
                <c:pt idx="507">
                  <c:v>90.2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1B-435B-9850-92D60A05C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391535"/>
        <c:axId val="1702392975"/>
      </c:lineChart>
      <c:dateAx>
        <c:axId val="1702391535"/>
        <c:scaling>
          <c:orientation val="minMax"/>
          <c:max val="45782"/>
          <c:min val="45292"/>
        </c:scaling>
        <c:delete val="0"/>
        <c:axPos val="b"/>
        <c:numFmt formatCode="[$-809]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392975"/>
        <c:crosses val="autoZero"/>
        <c:auto val="1"/>
        <c:lblOffset val="100"/>
        <c:baseTimeUnit val="days"/>
        <c:majorUnit val="2"/>
        <c:majorTimeUnit val="months"/>
      </c:dateAx>
      <c:valAx>
        <c:axId val="170239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39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'Ark1'!$A$102</c:f>
              <c:strCache>
                <c:ptCount val="1"/>
                <c:pt idx="0">
                  <c:v>Total utlån (inkl. EBK)</c:v>
                </c:pt>
              </c:strCache>
            </c:strRef>
          </c:tx>
          <c:spPr>
            <a:solidFill>
              <a:srgbClr val="BFB8A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535-4602-BE71-0C5AF938F2A6}"/>
              </c:ext>
            </c:extLst>
          </c:dPt>
          <c:dPt>
            <c:idx val="3"/>
            <c:invertIfNegative val="0"/>
            <c:bubble3D val="0"/>
            <c:spPr>
              <a:solidFill>
                <a:srgbClr val="BFB8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535-4602-BE71-0C5AF938F2A6}"/>
              </c:ext>
            </c:extLst>
          </c:dPt>
          <c:dPt>
            <c:idx val="4"/>
            <c:invertIfNegative val="0"/>
            <c:bubble3D val="0"/>
            <c:spPr>
              <a:solidFill>
                <a:srgbClr val="F6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535-4602-BE71-0C5AF938F2A6}"/>
              </c:ext>
            </c:extLst>
          </c:dPt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'Ark1'!$F$100:$H$100</c:f>
              <c:strCache>
                <c:ptCount val="3"/>
                <c:pt idx="0">
                  <c:v>Q3 24</c:v>
                </c:pt>
                <c:pt idx="1">
                  <c:v>Q4 24</c:v>
                </c:pt>
                <c:pt idx="2">
                  <c:v>Q1 25</c:v>
                </c:pt>
              </c:strCache>
              <c:extLst/>
            </c:strRef>
          </c:cat>
          <c:val>
            <c:numRef>
              <c:f>'Ark1'!$D$102:$H$102</c:f>
              <c:numCache>
                <c:formatCode>_-* #,##0_-;\-* #,##0_-;_-* "-"??_-;_-@_-</c:formatCode>
                <c:ptCount val="5"/>
                <c:pt idx="0">
                  <c:v>5449.2950000000001</c:v>
                </c:pt>
                <c:pt idx="1">
                  <c:v>5667.9889999999996</c:v>
                </c:pt>
                <c:pt idx="2">
                  <c:v>5874.7120000000004</c:v>
                </c:pt>
                <c:pt idx="3">
                  <c:v>6231.4309999999996</c:v>
                </c:pt>
                <c:pt idx="4" formatCode="#,##0">
                  <c:v>6495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535-4602-BE71-0C5AF938F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07905536"/>
        <c:axId val="1607890176"/>
      </c:barChart>
      <c:lineChart>
        <c:grouping val="stacked"/>
        <c:varyColors val="0"/>
        <c:ser>
          <c:idx val="0"/>
          <c:order val="0"/>
          <c:tx>
            <c:strRef>
              <c:f>'Ark1'!$A$101:$C$101</c:f>
              <c:strCache>
                <c:ptCount val="3"/>
                <c:pt idx="0">
                  <c:v>Total utlånsvekst (12 mnd. inkl. EBK)</c:v>
                </c:pt>
                <c:pt idx="1">
                  <c:v>0.55%</c:v>
                </c:pt>
                <c:pt idx="2">
                  <c:v>4.99%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'Ark1'!$D$100:$H$100</c:f>
              <c:strCache>
                <c:ptCount val="5"/>
                <c:pt idx="0">
                  <c:v>Q1 24</c:v>
                </c:pt>
                <c:pt idx="1">
                  <c:v>Q2 24</c:v>
                </c:pt>
                <c:pt idx="2">
                  <c:v>Q3 24</c:v>
                </c:pt>
                <c:pt idx="3">
                  <c:v>Q4 24</c:v>
                </c:pt>
                <c:pt idx="4">
                  <c:v>Q1 25</c:v>
                </c:pt>
              </c:strCache>
              <c:extLst/>
            </c:strRef>
          </c:cat>
          <c:val>
            <c:numRef>
              <c:f>'Ark1'!$D$101:$H$101</c:f>
              <c:numCache>
                <c:formatCode>0.00%</c:formatCode>
                <c:ptCount val="5"/>
                <c:pt idx="0">
                  <c:v>5.04E-2</c:v>
                </c:pt>
                <c:pt idx="1">
                  <c:v>6.2600000000000003E-2</c:v>
                </c:pt>
                <c:pt idx="2">
                  <c:v>0.1011</c:v>
                </c:pt>
                <c:pt idx="3">
                  <c:v>0.15110000000000001</c:v>
                </c:pt>
                <c:pt idx="4">
                  <c:v>0.1918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D535-4602-BE71-0C5AF938F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901216"/>
        <c:axId val="1607887296"/>
      </c:lineChart>
      <c:catAx>
        <c:axId val="16079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07887296"/>
        <c:crosses val="autoZero"/>
        <c:auto val="1"/>
        <c:lblAlgn val="ctr"/>
        <c:lblOffset val="100"/>
        <c:noMultiLvlLbl val="0"/>
      </c:catAx>
      <c:valAx>
        <c:axId val="160788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07901216"/>
        <c:crosses val="autoZero"/>
        <c:crossBetween val="between"/>
      </c:valAx>
      <c:valAx>
        <c:axId val="1607890176"/>
        <c:scaling>
          <c:orientation val="minMax"/>
        </c:scaling>
        <c:delete val="0"/>
        <c:axPos val="r"/>
        <c:numFmt formatCode="#\ 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07905536"/>
        <c:crosses val="max"/>
        <c:crossBetween val="between"/>
      </c:valAx>
      <c:catAx>
        <c:axId val="1607905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7890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'Ark1'!$A$40</c:f>
              <c:strCache>
                <c:ptCount val="1"/>
                <c:pt idx="0">
                  <c:v>Egenkapitalavkastning etter skatt</c:v>
                </c:pt>
              </c:strCache>
            </c:strRef>
          </c:tx>
          <c:spPr>
            <a:ln w="28575" cap="rnd">
              <a:solidFill>
                <a:srgbClr val="F6A8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6A800"/>
              </a:solidFill>
              <a:ln w="9525">
                <a:solidFill>
                  <a:srgbClr val="F6A8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'Ark1'!$B$35:$O$35</c:f>
              <c:strCache>
                <c:ptCount val="14"/>
                <c:pt idx="0">
                  <c:v>2021</c:v>
                </c:pt>
                <c:pt idx="1">
                  <c:v>Q1 2022</c:v>
                </c:pt>
                <c:pt idx="2">
                  <c:v>Q2 2022</c:v>
                </c:pt>
                <c:pt idx="3">
                  <c:v>Q3 2022</c:v>
                </c:pt>
                <c:pt idx="4">
                  <c:v>Q4 2022</c:v>
                </c:pt>
                <c:pt idx="5">
                  <c:v>Q1 2023</c:v>
                </c:pt>
                <c:pt idx="6">
                  <c:v>Q2 2023</c:v>
                </c:pt>
                <c:pt idx="7">
                  <c:v>Q3 2023</c:v>
                </c:pt>
                <c:pt idx="8">
                  <c:v>Q4 2023</c:v>
                </c:pt>
                <c:pt idx="9">
                  <c:v>Q1 2024</c:v>
                </c:pt>
                <c:pt idx="10">
                  <c:v>Q2 2024</c:v>
                </c:pt>
                <c:pt idx="11">
                  <c:v>Q3 2024</c:v>
                </c:pt>
                <c:pt idx="12">
                  <c:v>Q4 2024</c:v>
                </c:pt>
                <c:pt idx="13">
                  <c:v>Q1 2025</c:v>
                </c:pt>
              </c:strCache>
            </c:strRef>
          </c:cat>
          <c:val>
            <c:numRef>
              <c:f>'Ark1'!$B$40:$O$40</c:f>
              <c:numCache>
                <c:formatCode>0.00%</c:formatCode>
                <c:ptCount val="14"/>
                <c:pt idx="0">
                  <c:v>5.7916745064533003E-2</c:v>
                </c:pt>
                <c:pt idx="1">
                  <c:v>6.3870075394016929E-2</c:v>
                </c:pt>
                <c:pt idx="2">
                  <c:v>8.7320144440521719E-2</c:v>
                </c:pt>
                <c:pt idx="3">
                  <c:v>8.0649974490041493E-2</c:v>
                </c:pt>
                <c:pt idx="4">
                  <c:v>7.5260345010550914E-2</c:v>
                </c:pt>
                <c:pt idx="5">
                  <c:v>6.9155888967370238E-2</c:v>
                </c:pt>
                <c:pt idx="6">
                  <c:v>0.10132518708052086</c:v>
                </c:pt>
                <c:pt idx="7">
                  <c:v>9.1631672135158646E-2</c:v>
                </c:pt>
                <c:pt idx="8">
                  <c:v>8.2577217752601559E-2</c:v>
                </c:pt>
                <c:pt idx="9">
                  <c:v>7.3514561067778261E-2</c:v>
                </c:pt>
                <c:pt idx="10">
                  <c:v>9.9148700713904275E-2</c:v>
                </c:pt>
                <c:pt idx="11">
                  <c:v>9.1603619252587073E-2</c:v>
                </c:pt>
                <c:pt idx="12">
                  <c:v>8.5507654738423963E-2</c:v>
                </c:pt>
                <c:pt idx="13">
                  <c:v>6.6230038033112615E-2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DE7-437F-B390-09530F2CFBE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1161632"/>
        <c:axId val="1491168352"/>
      </c:lineChart>
      <c:catAx>
        <c:axId val="14911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91168352"/>
        <c:crosses val="autoZero"/>
        <c:auto val="1"/>
        <c:lblAlgn val="ctr"/>
        <c:lblOffset val="100"/>
        <c:noMultiLvlLbl val="0"/>
      </c:catAx>
      <c:valAx>
        <c:axId val="14911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9116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734770384254923E-2"/>
          <c:y val="4.8734770384254923E-2"/>
          <c:w val="0.90253045923149011"/>
          <c:h val="0.90253045923149011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8F1-439E-A4BB-12912E590D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8F1-439E-A4BB-12912E590D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78F1-439E-A4BB-12912E590D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8F1-439E-A4BB-12912E590D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78F1-439E-A4BB-12912E590D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78F1-439E-A4BB-12912E590D61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78F1-439E-A4BB-12912E590D61}"/>
              </c:ext>
            </c:extLst>
          </c:dPt>
          <c:val>
            <c:numRef>
              <c:f>Sheet1!$A$1:$A$7</c:f>
              <c:numCache>
                <c:formatCode>General</c:formatCode>
                <c:ptCount val="7"/>
                <c:pt idx="0">
                  <c:v>60.055020632737275</c:v>
                </c:pt>
                <c:pt idx="1">
                  <c:v>6.8913342503438795</c:v>
                </c:pt>
                <c:pt idx="2">
                  <c:v>3.3287482806052267</c:v>
                </c:pt>
                <c:pt idx="3">
                  <c:v>2.984869325997249</c:v>
                </c:pt>
                <c:pt idx="4">
                  <c:v>2.5034387895460797</c:v>
                </c:pt>
                <c:pt idx="5">
                  <c:v>2.5034387895460797</c:v>
                </c:pt>
                <c:pt idx="6">
                  <c:v>21.733149931224204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F1-439E-A4BB-12912E590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734770384254923E-2"/>
          <c:y val="4.8734770384254923E-2"/>
          <c:w val="0.90253045923149011"/>
          <c:h val="0.90253045923149011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8D0-43CF-B115-DE7A4F2194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8D0-43CF-B115-DE7A4F2194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8D0-43CF-B115-DE7A4F2194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8D0-43CF-B115-DE7A4F2194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F8D0-43CF-B115-DE7A4F2194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F8D0-43CF-B115-DE7A4F219414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F8D0-43CF-B115-DE7A4F219414}"/>
              </c:ext>
            </c:extLst>
          </c:dPt>
          <c:val>
            <c:numRef>
              <c:f>Sheet1!$A$1:$A$7</c:f>
              <c:numCache>
                <c:formatCode>General</c:formatCode>
                <c:ptCount val="7"/>
                <c:pt idx="0">
                  <c:v>13.078332569857995</c:v>
                </c:pt>
                <c:pt idx="1">
                  <c:v>8.5661933119560238</c:v>
                </c:pt>
                <c:pt idx="2">
                  <c:v>8.3829592304168568</c:v>
                </c:pt>
                <c:pt idx="3">
                  <c:v>8.3142464498396702</c:v>
                </c:pt>
                <c:pt idx="4">
                  <c:v>7.9248740265689417</c:v>
                </c:pt>
                <c:pt idx="5">
                  <c:v>7.0774163994502981</c:v>
                </c:pt>
                <c:pt idx="6">
                  <c:v>46.655978011910214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D0-43CF-B115-DE7A4F219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37117417918753E-2"/>
          <c:y val="5.5201698513800426E-2"/>
          <c:w val="0.94212576516416247"/>
          <c:h val="0.8895966029723991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34.209078404401652</c:v>
                </c:pt>
                <c:pt idx="1">
                  <c:v>30.618982118294358</c:v>
                </c:pt>
                <c:pt idx="2">
                  <c:v>25.515818431911967</c:v>
                </c:pt>
                <c:pt idx="3">
                  <c:v>9.6561210453920214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1-4A32-8614-CD71D440F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84793327"/>
        <c:axId val="1"/>
      </c:barChart>
      <c:catAx>
        <c:axId val="148479332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4.20907840440165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8479332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'Ark1'!$A$9</c:f>
              <c:strCache>
                <c:ptCount val="1"/>
                <c:pt idx="0">
                  <c:v>Rentemargin</c:v>
                </c:pt>
              </c:strCache>
            </c:strRef>
          </c:tx>
          <c:spPr>
            <a:ln w="28575" cap="rnd">
              <a:solidFill>
                <a:srgbClr val="F6A8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'Ark1'!$B$6:$O$6</c:f>
              <c:strCache>
                <c:ptCount val="14"/>
                <c:pt idx="0">
                  <c:v>2021</c:v>
                </c:pt>
                <c:pt idx="1">
                  <c:v>Q1 2022</c:v>
                </c:pt>
                <c:pt idx="2">
                  <c:v>Q2 2022</c:v>
                </c:pt>
                <c:pt idx="3">
                  <c:v>Q3 2022</c:v>
                </c:pt>
                <c:pt idx="4">
                  <c:v>Q4 2022</c:v>
                </c:pt>
                <c:pt idx="5">
                  <c:v>Q1 2023</c:v>
                </c:pt>
                <c:pt idx="6">
                  <c:v>Q2 2023</c:v>
                </c:pt>
                <c:pt idx="7">
                  <c:v>Q3 2023</c:v>
                </c:pt>
                <c:pt idx="8">
                  <c:v>Q4 2023</c:v>
                </c:pt>
                <c:pt idx="9">
                  <c:v>Q1 2024</c:v>
                </c:pt>
                <c:pt idx="10">
                  <c:v>Q2 2024</c:v>
                </c:pt>
                <c:pt idx="11">
                  <c:v>Q3 2024</c:v>
                </c:pt>
                <c:pt idx="12">
                  <c:v>Q4 2024</c:v>
                </c:pt>
                <c:pt idx="13">
                  <c:v>Q1 2025</c:v>
                </c:pt>
              </c:strCache>
            </c:strRef>
          </c:cat>
          <c:val>
            <c:numRef>
              <c:f>'Ark1'!$B$9:$O$9</c:f>
              <c:numCache>
                <c:formatCode>0.00%</c:formatCode>
                <c:ptCount val="14"/>
                <c:pt idx="0">
                  <c:v>1.4828744086940647E-2</c:v>
                </c:pt>
                <c:pt idx="1">
                  <c:v>1.7500675310642894E-2</c:v>
                </c:pt>
                <c:pt idx="2">
                  <c:v>1.7711717621359094E-2</c:v>
                </c:pt>
                <c:pt idx="3">
                  <c:v>1.8377029220779221E-2</c:v>
                </c:pt>
                <c:pt idx="4">
                  <c:v>1.9199674994921794E-2</c:v>
                </c:pt>
                <c:pt idx="5">
                  <c:v>2.1823672824063341E-2</c:v>
                </c:pt>
                <c:pt idx="6">
                  <c:v>2.3457859799896806E-2</c:v>
                </c:pt>
                <c:pt idx="7">
                  <c:v>2.363821634431831E-2</c:v>
                </c:pt>
                <c:pt idx="8">
                  <c:v>2.3630632134824889E-2</c:v>
                </c:pt>
                <c:pt idx="9">
                  <c:v>2.5697652550259957E-2</c:v>
                </c:pt>
                <c:pt idx="10">
                  <c:v>2.521632826636834E-2</c:v>
                </c:pt>
                <c:pt idx="11">
                  <c:v>2.4859858017170181E-2</c:v>
                </c:pt>
                <c:pt idx="12">
                  <c:v>2.4330130868775057E-2</c:v>
                </c:pt>
                <c:pt idx="13">
                  <c:v>2.6640809397851743E-2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AC-4ED8-A2C8-FADFAF3DE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364128"/>
        <c:axId val="1371170159"/>
      </c:lineChart>
      <c:catAx>
        <c:axId val="49436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71170159"/>
        <c:crosses val="autoZero"/>
        <c:auto val="1"/>
        <c:lblAlgn val="ctr"/>
        <c:lblOffset val="100"/>
        <c:noMultiLvlLbl val="0"/>
      </c:catAx>
      <c:valAx>
        <c:axId val="1371170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9436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'Ark1'!$A$72</c:f>
              <c:strCache>
                <c:ptCount val="1"/>
                <c:pt idx="0">
                  <c:v>Resultat etter skatt pr kvartal</c:v>
                </c:pt>
              </c:strCache>
            </c:strRef>
          </c:tx>
          <c:spPr>
            <a:solidFill>
              <a:srgbClr val="BFB8A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6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83-4CFA-A37E-008E23AEC6B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'Ark1'!$B$71:$O$71</c:f>
              <c:strCache>
                <c:ptCount val="5"/>
                <c:pt idx="0">
                  <c:v>Q1 2024</c:v>
                </c:pt>
                <c:pt idx="1">
                  <c:v>Q2 2024</c:v>
                </c:pt>
                <c:pt idx="2">
                  <c:v>Q3 2024</c:v>
                </c:pt>
                <c:pt idx="3">
                  <c:v>Q4 2024</c:v>
                </c:pt>
                <c:pt idx="4">
                  <c:v>Q1 2025</c:v>
                </c:pt>
              </c:strCache>
              <c:extLst/>
            </c:strRef>
          </c:cat>
          <c:val>
            <c:numRef>
              <c:f>'Ark1'!$B$72:$O$72</c:f>
              <c:numCache>
                <c:formatCode>General</c:formatCode>
                <c:ptCount val="5"/>
                <c:pt idx="0">
                  <c:v>12.76</c:v>
                </c:pt>
                <c:pt idx="1">
                  <c:v>21.36</c:v>
                </c:pt>
                <c:pt idx="2">
                  <c:v>13.972</c:v>
                </c:pt>
                <c:pt idx="3">
                  <c:v>12.68</c:v>
                </c:pt>
                <c:pt idx="4">
                  <c:v>11.83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783-4CFA-A37E-008E23AEC6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806885135"/>
        <c:axId val="806873135"/>
      </c:barChart>
      <c:catAx>
        <c:axId val="80688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6873135"/>
        <c:crosses val="autoZero"/>
        <c:auto val="1"/>
        <c:lblAlgn val="ctr"/>
        <c:lblOffset val="100"/>
        <c:noMultiLvlLbl val="0"/>
      </c:catAx>
      <c:valAx>
        <c:axId val="8068731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6885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8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13D-497B-996A-87374AF05D4D}"/>
              </c:ext>
            </c:extLst>
          </c:dPt>
          <c:dPt>
            <c:idx val="1"/>
            <c:invertIfNegative val="0"/>
            <c:bubble3D val="0"/>
            <c:spPr>
              <a:solidFill>
                <a:srgbClr val="BFB8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3D-497B-996A-87374AF05D4D}"/>
              </c:ext>
            </c:extLst>
          </c:dPt>
          <c:dPt>
            <c:idx val="2"/>
            <c:invertIfNegative val="0"/>
            <c:bubble3D val="0"/>
            <c:spPr>
              <a:solidFill>
                <a:srgbClr val="BFB8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13D-497B-996A-87374AF05D4D}"/>
              </c:ext>
            </c:extLst>
          </c:dPt>
          <c:dPt>
            <c:idx val="3"/>
            <c:invertIfNegative val="0"/>
            <c:bubble3D val="0"/>
            <c:spPr>
              <a:solidFill>
                <a:srgbClr val="BFB8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3D-497B-996A-87374AF05D4D}"/>
              </c:ext>
            </c:extLst>
          </c:dPt>
          <c:dPt>
            <c:idx val="4"/>
            <c:invertIfNegative val="0"/>
            <c:bubble3D val="0"/>
            <c:spPr>
              <a:solidFill>
                <a:srgbClr val="F6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3D-497B-996A-87374AF05D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'Ark1'!$B$24:$F$24</c:f>
              <c:strCache>
                <c:ptCount val="5"/>
                <c:pt idx="0">
                  <c:v>Q1 2021</c:v>
                </c:pt>
                <c:pt idx="1">
                  <c:v>Q1 2022</c:v>
                </c:pt>
                <c:pt idx="2">
                  <c:v>Q1 2023</c:v>
                </c:pt>
                <c:pt idx="3">
                  <c:v>Q12024</c:v>
                </c:pt>
                <c:pt idx="4">
                  <c:v>Q1 2025</c:v>
                </c:pt>
              </c:strCache>
            </c:strRef>
          </c:cat>
          <c:val>
            <c:numRef>
              <c:f>'Ark1'!$B$25:$F$25</c:f>
              <c:numCache>
                <c:formatCode>0.00%</c:formatCode>
                <c:ptCount val="5"/>
                <c:pt idx="0">
                  <c:v>0.61329999999999996</c:v>
                </c:pt>
                <c:pt idx="1">
                  <c:v>0.56951555730602599</c:v>
                </c:pt>
                <c:pt idx="2">
                  <c:v>0.56312585902218726</c:v>
                </c:pt>
                <c:pt idx="3">
                  <c:v>0.55042185616713535</c:v>
                </c:pt>
                <c:pt idx="4">
                  <c:v>0.53980598309126371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D-497B-996A-87374AF05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7610208"/>
        <c:axId val="1377612128"/>
      </c:barChart>
      <c:catAx>
        <c:axId val="13776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77612128"/>
        <c:crosses val="autoZero"/>
        <c:auto val="1"/>
        <c:lblAlgn val="ctr"/>
        <c:lblOffset val="100"/>
        <c:noMultiLvlLbl val="0"/>
      </c:catAx>
      <c:valAx>
        <c:axId val="1377612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37761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F14F_8DB463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9C228E-F687-44F1-9AF7-0C2BC1D673FF}" authorId="{4D4F1598-277D-9790-456D-7D03819C44AF}" created="2025-04-25T07:10:35.32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77409407" sldId="2147479887"/>
      <ac:spMk id="8" creationId="{BFD45923-0B00-6891-97AE-C8DFEFDB7F23}"/>
      <ac:txMk cp="275" len="50">
        <ac:context len="327" hash="3929216886"/>
      </ac:txMk>
    </ac:txMkLst>
    <p188:pos x="3190582" y="2500103"/>
    <p188:txBody>
      <a:bodyPr/>
      <a:lstStyle/>
      <a:p>
        <a:r>
          <a:rPr lang="nb-NO"/>
          <a:t>Input her?</a:t>
        </a:r>
      </a:p>
    </p188:txBody>
  </p188:cm>
  <p188:cm id="{A0C3C184-E471-484F-85C0-A088255C57F8}" authorId="{4D4F1598-277D-9790-456D-7D03819C44AF}" created="2025-05-02T11:04:37.7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77409407" sldId="2147479887"/>
      <ac:spMk id="8" creationId="{BFD45923-0B00-6891-97AE-C8DFEFDB7F23}"/>
      <ac:txMk cp="108" len="29">
        <ac:context len="327" hash="3929216886"/>
      </ac:txMk>
    </ac:txMkLst>
    <p188:pos x="3321734" y="1031299"/>
    <p188:replyLst>
      <p188:reply id="{607AE7DC-42DE-4D0A-82A4-1FE6795DA24F}" authorId="{4D4F1598-277D-9790-456D-7D03819C44AF}" created="2025-05-05T13:49:50.827">
        <p188:txBody>
          <a:bodyPr/>
          <a:lstStyle/>
          <a:p>
            <a:r>
              <a:rPr lang="nb-NO"/>
              <a:t>Evt. endre til ”Langsiktig mål om egenkapitalavkastning på 10%”</a:t>
            </a:r>
          </a:p>
        </p188:txBody>
      </p188:reply>
    </p188:replyLst>
    <p188:txBody>
      <a:bodyPr/>
      <a:lstStyle/>
      <a:p>
        <a:r>
          <a:rPr lang="nb-NO"/>
          <a:t>Må vurdere om vi skal la denne stå eller ikke gitt nylig EK-avk.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5-07T05:03:39.892" authorId="{C2AE7BAF-D740-E66F-0B39-DCAD18AFDE29}"/>
          </p223:rxn>
        </p223:reactions>
      </p:ext>
    </p188:extLst>
  </p188:cm>
</p188:cmLst>
</file>

<file path=ppt/comments/modernComment_7FFFF154_6BFABA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616030-D777-4391-8748-1B8927F03583}" authorId="{4D4F1598-277D-9790-456D-7D03819C44AF}" created="2025-05-05T10:17:46.24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11593879" sldId="2147479892"/>
      <ac:spMk id="64" creationId="{309F5FC9-AC44-023C-1A3C-31C837C1459D}"/>
      <ac:txMk cp="112" len="146">
        <ac:context len="259" hash="2346647316"/>
      </ac:txMk>
    </ac:txMkLst>
    <p188:pos x="7657800" y="792479"/>
    <p188:txBody>
      <a:bodyPr/>
      <a:lstStyle/>
      <a:p>
        <a:r>
          <a:rPr lang="nb-NO"/>
          <a:t>Vurdere hva vi ønsker å si her</a:t>
        </a:r>
      </a:p>
    </p188:txBody>
  </p188:cm>
  <p188:cm id="{1F257316-3096-4AEA-BAD1-217957108055}" authorId="{4D4F1598-277D-9790-456D-7D03819C44AF}" created="2025-05-05T11:31:43.437">
    <pc:sldMkLst xmlns:pc="http://schemas.microsoft.com/office/powerpoint/2013/main/command">
      <pc:docMk/>
      <pc:sldMk cId="1811593879" sldId="2147479892"/>
    </pc:sldMkLst>
    <p188:txBody>
      <a:bodyPr/>
      <a:lstStyle/>
      <a:p>
        <a:r>
          <a:rPr lang="nb-NO"/>
          <a:t>I manus her bør det være noen litt mer forklarende budskap bak kostnadsutvikling + resultat</a:t>
        </a:r>
      </a:p>
    </p188:txBody>
  </p188:cm>
</p188:cmLst>
</file>

<file path=ppt/comments/modernComment_7FFFF15B_953A59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9C45A9-B11B-4571-AAB6-4A4FAFCF7E28}" authorId="{4D4F1598-277D-9790-456D-7D03819C44AF}" created="2025-05-05T13:38:37.897">
    <pc:sldMkLst xmlns:pc="http://schemas.microsoft.com/office/powerpoint/2013/main/command">
      <pc:docMk/>
      <pc:sldMk cId="2503629286" sldId="2147479899"/>
    </pc:sldMkLst>
    <p188:replyLst>
      <p188:reply id="{2FF650B8-7632-4358-9553-FD17108C77A2}" authorId="{4D4F1598-277D-9790-456D-7D03819C44AF}" created="2025-05-05T13:39:07.546">
        <p188:txBody>
          <a:bodyPr/>
          <a:lstStyle/>
          <a:p>
            <a:r>
              <a:rPr lang="nb-NO"/>
              <a:t>Eventuelt fjerne denne og heller bare gå for sliden før</a:t>
            </a:r>
          </a:p>
        </p188:txBody>
      </p188:reply>
    </p188:replyLst>
    <p188:txBody>
      <a:bodyPr/>
      <a:lstStyle/>
      <a:p>
        <a:r>
          <a:rPr lang="nb-NO"/>
          <a:t>Bien: Gå over budskap her, bør se på om vi kan si noe mer/annet enn tidligere</a:t>
        </a:r>
      </a:p>
    </p188:txBody>
  </p188:cm>
</p188:cmLst>
</file>

<file path=ppt/comments/modernComment_7FFFF162_48E7C9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34116D-4F17-46AB-8F80-47CA0CE713CA}" authorId="{4D4F1598-277D-9790-456D-7D03819C44AF}" created="2025-05-05T13:37:50.36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23149986" sldId="2147479906"/>
      <ac:graphicFrameMk id="9" creationId="{CF300F2A-D598-06A5-44AA-F97F8FF931D0}"/>
    </ac:deMkLst>
    <p188:txBody>
      <a:bodyPr/>
      <a:lstStyle/>
      <a:p>
        <a:r>
          <a:rPr lang="nb-NO"/>
          <a:t>Tabell må oppdateres fra VPS</a:t>
        </a:r>
      </a:p>
    </p188:txBody>
  </p188:cm>
  <p188:cm id="{62ACF779-EEA8-4FAE-9740-6C7B06FF5CAD}" authorId="{4D4F1598-277D-9790-456D-7D03819C44AF}" created="2025-05-05T13:38:01.5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23149986" sldId="2147479906"/>
      <ac:graphicFrameMk id="15" creationId="{A9172D62-0F3A-E199-7EF1-92580266600E}"/>
    </ac:deMkLst>
    <p188:txBody>
      <a:bodyPr/>
      <a:lstStyle/>
      <a:p>
        <a:r>
          <a:rPr lang="nb-NO"/>
          <a:t>Sjekk om fortsatt korrekt</a:t>
        </a:r>
      </a:p>
    </p188:txBody>
  </p188:cm>
</p188:cmLst>
</file>

<file path=ppt/comments/modernComment_7FFFF164_DC0369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5EC897-C972-49E7-80C4-BE704B356B42}" authorId="{4D4F1598-277D-9790-456D-7D03819C44AF}" created="2025-05-05T09:36:29.24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91211245" sldId="2147479908"/>
      <ac:spMk id="64" creationId="{747F3101-DA5C-D70F-DF85-3C52D2D889AF}"/>
      <ac:txMk cp="193" len="12">
        <ac:context len="246" hash="2237017004"/>
      </ac:txMk>
    </ac:txMkLst>
    <p188:pos x="2525976" y="644812"/>
    <p188:txBody>
      <a:bodyPr/>
      <a:lstStyle/>
      <a:p>
        <a:r>
          <a:rPr lang="nb-NO"/>
          <a:t>Innført?</a:t>
        </a:r>
      </a:p>
    </p188:txBody>
  </p188:cm>
</p188:cmLst>
</file>

<file path=ppt/comments/modernComment_7FFFF16B_EEB23A8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C42386-3240-4D2F-9D49-E5113F608299}" authorId="{4D4F1598-277D-9790-456D-7D03819C44AF}" created="2025-05-05T13:13:05.329">
    <pc:sldMkLst xmlns:pc="http://schemas.microsoft.com/office/powerpoint/2013/main/command">
      <pc:docMk/>
      <pc:sldMk cId="4004657802" sldId="2147479915"/>
    </pc:sldMkLst>
    <p188:txBody>
      <a:bodyPr/>
      <a:lstStyle/>
      <a:p>
        <a:r>
          <a:rPr lang="nb-NO"/>
          <a:t>Til Bien: Denne sliden er forsøk på å gi litt markedsforståelse og utdanne på hvorfor vår modell treffer. Ta gjerne en kikk på budskapene teksten her og kom med innspill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CD446E16-041D-4766-AF6E-51ECD33E095F}" type="datetimeFigureOut">
              <a:rPr lang="nb-NO" smtClean="0"/>
              <a:t>24.07.2025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2662C64-C8CD-4AB2-89D3-BB6CD377A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20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62C64-C8CD-4AB2-89D3-BB6CD377A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096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62C64-C8CD-4AB2-89D3-BB6CD377A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62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783000"/>
            <a:ext cx="9144000" cy="4023000"/>
          </a:xfrm>
          <a:prstGeom prst="rect">
            <a:avLst/>
          </a:prstGeom>
          <a:solidFill>
            <a:srgbClr val="ED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8000" y="4050002"/>
            <a:ext cx="777240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0" y="781298"/>
            <a:ext cx="9144000" cy="2921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922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extLst>
              <a:ext uri="{FF2B5EF4-FFF2-40B4-BE49-F238E27FC236}">
                <a16:creationId xmlns:a16="http://schemas.microsoft.com/office/drawing/2014/main" id="{670A9889-BE03-45DB-99EE-B7B63E358EAD}"/>
              </a:ext>
            </a:extLst>
          </p:cNvPr>
          <p:cNvSpPr/>
          <p:nvPr userDrawn="1"/>
        </p:nvSpPr>
        <p:spPr>
          <a:xfrm>
            <a:off x="0" y="4804298"/>
            <a:ext cx="9144000" cy="339202"/>
          </a:xfrm>
          <a:prstGeom prst="rect">
            <a:avLst/>
          </a:prstGeom>
          <a:solidFill>
            <a:srgbClr val="ED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4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0" y="781298"/>
            <a:ext cx="9144000" cy="4023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A49AD-2291-4C93-9BB3-2CB8A66C2C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347" y="4900662"/>
            <a:ext cx="1062000" cy="107454"/>
          </a:xfrm>
          <a:prstGeom prst="rect">
            <a:avLst/>
          </a:prstGeom>
        </p:spPr>
      </p:pic>
      <p:pic>
        <p:nvPicPr>
          <p:cNvPr id="8" name="Bilde 4">
            <a:extLst>
              <a:ext uri="{FF2B5EF4-FFF2-40B4-BE49-F238E27FC236}">
                <a16:creationId xmlns:a16="http://schemas.microsoft.com/office/drawing/2014/main" id="{B8BDAF36-1DB4-41E7-93BF-9C80FD3FEB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60" y="-19010"/>
            <a:ext cx="1570952" cy="7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4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større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F4C2FE5-AB71-2282-5EC7-A2B8F42595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2994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4C2FE5-AB71-2282-5EC7-A2B8F4259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/>
          <p:cNvSpPr/>
          <p:nvPr userDrawn="1"/>
        </p:nvSpPr>
        <p:spPr>
          <a:xfrm>
            <a:off x="0" y="783000"/>
            <a:ext cx="9144000" cy="4023000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954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mindre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FF295B4-B074-C741-B647-4C25C0983A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5157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F295B4-B074-C741-B647-4C25C0983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/>
          <p:cNvSpPr/>
          <p:nvPr userDrawn="1"/>
        </p:nvSpPr>
        <p:spPr>
          <a:xfrm>
            <a:off x="0" y="783000"/>
            <a:ext cx="9144000" cy="4023000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56093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ing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48672" y="783000"/>
            <a:ext cx="8446656" cy="0"/>
          </a:xfrm>
          <a:prstGeom prst="line">
            <a:avLst/>
          </a:prstGeom>
          <a:ln w="9525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6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02859"/>
            <a:ext cx="7772400" cy="49244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31317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48000" y="1226822"/>
            <a:ext cx="4038600" cy="33611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38945" y="1226822"/>
            <a:ext cx="4038600" cy="33611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5232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62880" y="1226821"/>
            <a:ext cx="4040188" cy="486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38286" y="1226821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sz="half" idx="10"/>
          </p:nvPr>
        </p:nvSpPr>
        <p:spPr>
          <a:xfrm>
            <a:off x="648000" y="1851670"/>
            <a:ext cx="4038600" cy="273630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4838945" y="1851670"/>
            <a:ext cx="4038600" cy="27363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8804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56" y="276933"/>
            <a:ext cx="7973688" cy="50404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nb-NO" sz="1687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56" y="1172022"/>
            <a:ext cx="7973688" cy="31542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7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71"/>
            </a:lvl2pPr>
            <a:lvl3pPr>
              <a:defRPr sz="1371"/>
            </a:lvl3pPr>
            <a:lvl4pPr>
              <a:defRPr sz="1371"/>
            </a:lvl4pPr>
            <a:lvl5pPr>
              <a:defRPr sz="137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FCD9A0-7AC8-46E6-9FE8-F66602ED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4354" y="4845935"/>
            <a:ext cx="248115" cy="141584"/>
          </a:xfrm>
          <a:prstGeom prst="rect">
            <a:avLst/>
          </a:prstGeom>
        </p:spPr>
        <p:txBody>
          <a:bodyPr/>
          <a:lstStyle/>
          <a:p>
            <a:fld id="{5E0881E5-4718-4C99-982F-7259FF6FE24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005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40">
          <p15:clr>
            <a:srgbClr val="FBAE40"/>
          </p15:clr>
        </p15:guide>
        <p15:guide id="2" pos="699">
          <p15:clr>
            <a:srgbClr val="FBAE40"/>
          </p15:clr>
        </p15:guide>
        <p15:guide id="3" pos="10224">
          <p15:clr>
            <a:srgbClr val="FBAE40"/>
          </p15:clr>
        </p15:guide>
        <p15:guide id="4" pos="5235">
          <p15:clr>
            <a:srgbClr val="FBAE40"/>
          </p15:clr>
        </p15:guide>
        <p15:guide id="5" pos="5688">
          <p15:clr>
            <a:srgbClr val="FBAE40"/>
          </p15:clr>
        </p15:guide>
        <p15:guide id="6" pos="5462">
          <p15:clr>
            <a:srgbClr val="FBAE40"/>
          </p15:clr>
        </p15:guide>
        <p15:guide id="7" orient="horz" pos="3299">
          <p15:clr>
            <a:srgbClr val="FBAE40"/>
          </p15:clr>
        </p15:guide>
        <p15:guide id="8" orient="horz" pos="3072">
          <p15:clr>
            <a:srgbClr val="FBAE40"/>
          </p15:clr>
        </p15:guide>
        <p15:guide id="9" orient="horz" pos="1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3504BD0-AB5B-4519-1D95-BFD3272206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07049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05" imgH="405" progId="TCLayout.ActiveDocument.1">
                  <p:embed/>
                </p:oleObj>
              </mc:Choice>
              <mc:Fallback>
                <p:oleObj name="think-cell Slide" r:id="rId12" imgW="405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504BD0-AB5B-4519-1D95-BFD327220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6800" y="287521"/>
            <a:ext cx="7029071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48000" y="1226821"/>
            <a:ext cx="8229600" cy="33611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60" y="-19010"/>
            <a:ext cx="1570952" cy="71855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71" y="4885069"/>
            <a:ext cx="1488129" cy="3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0" r:id="rId3"/>
    <p:sldLayoutId id="2147483660" r:id="rId4"/>
    <p:sldLayoutId id="2147483661" r:id="rId5"/>
    <p:sldLayoutId id="2147483649" r:id="rId6"/>
    <p:sldLayoutId id="2147483652" r:id="rId7"/>
    <p:sldLayoutId id="2147483653" r:id="rId8"/>
    <p:sldLayoutId id="214748366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182563" indent="-234000" algn="l" defTabSz="9144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34000" algn="l" defTabSz="914400" rtl="0" eaLnBrk="1" latinLnBrk="0" hangingPunct="1">
        <a:spcBef>
          <a:spcPts val="0"/>
        </a:spcBef>
        <a:buFont typeface="Lucida Sans" panose="020B0602030504020204" pitchFamily="34" charset="0"/>
        <a:buChar char="–"/>
        <a:defRPr sz="1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34000" algn="l" defTabSz="914400" rtl="0" eaLnBrk="1" latinLnBrk="0" hangingPunct="1">
        <a:spcBef>
          <a:spcPts val="0"/>
        </a:spcBef>
        <a:buFont typeface="Lucida Sans" panose="020B0602030504020204" pitchFamily="34" charset="0"/>
        <a:buChar char="–"/>
        <a:defRPr sz="1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34000" algn="l" defTabSz="914400" rtl="0" eaLnBrk="1" latinLnBrk="0" hangingPunct="1">
        <a:spcBef>
          <a:spcPts val="0"/>
        </a:spcBef>
        <a:buFont typeface="Lucida Sans" panose="020B0602030504020204" pitchFamily="34" charset="0"/>
        <a:buChar char="–"/>
        <a:defRPr sz="16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34000" algn="l" defTabSz="914400" rtl="0" eaLnBrk="1" latinLnBrk="0" hangingPunct="1">
        <a:spcBef>
          <a:spcPts val="0"/>
        </a:spcBef>
        <a:buFont typeface="Lucida Sans" panose="020B0602030504020204" pitchFamily="34" charset="0"/>
        <a:buChar char="–"/>
        <a:defRPr sz="16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chart" Target="../charts/chart13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6.emf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105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4.png"/><Relationship Id="rId3" Type="http://schemas.openxmlformats.org/officeDocument/2006/relationships/tags" Target="../tags/tag112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3.sv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microsoft.com/office/2018/10/relationships/comments" Target="../comments/modernComment_7FFFF16B_EEB23A8A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1.svg"/><Relationship Id="rId4" Type="http://schemas.openxmlformats.org/officeDocument/2006/relationships/tags" Target="../tags/tag113.xml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15B_953A59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4.xml"/><Relationship Id="rId6" Type="http://schemas.openxmlformats.org/officeDocument/2006/relationships/image" Target="../media/image26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162_48E7C9A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6.xml"/><Relationship Id="rId6" Type="http://schemas.openxmlformats.org/officeDocument/2006/relationships/chart" Target="../charts/chart1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obr@bien.no" TargetMode="External"/><Relationship Id="rId4" Type="http://schemas.openxmlformats.org/officeDocument/2006/relationships/hyperlink" Target="mailto:lj@bien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5.png"/><Relationship Id="rId3" Type="http://schemas.openxmlformats.org/officeDocument/2006/relationships/tags" Target="../tags/tag9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svg"/><Relationship Id="rId2" Type="http://schemas.openxmlformats.org/officeDocument/2006/relationships/tags" Target="../tags/tag8.xml"/><Relationship Id="rId16" Type="http://schemas.openxmlformats.org/officeDocument/2006/relationships/image" Target="../media/image18.svg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3.png"/><Relationship Id="rId5" Type="http://schemas.openxmlformats.org/officeDocument/2006/relationships/tags" Target="../tags/tag11.xml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tags" Target="../tags/tag10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chart" Target="../charts/char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6.emf"/><Relationship Id="rId5" Type="http://schemas.openxmlformats.org/officeDocument/2006/relationships/tags" Target="../tags/tag17.xml"/><Relationship Id="rId10" Type="http://schemas.openxmlformats.org/officeDocument/2006/relationships/oleObject" Target="../embeddings/oleObject8.bin"/><Relationship Id="rId4" Type="http://schemas.openxmlformats.org/officeDocument/2006/relationships/tags" Target="../tags/tag16.xml"/><Relationship Id="rId9" Type="http://schemas.microsoft.com/office/2018/10/relationships/comments" Target="../comments/modernComment_7FFFF14F_8DB4637F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tags" Target="../tags/tag62.xml"/><Relationship Id="rId47" Type="http://schemas.openxmlformats.org/officeDocument/2006/relationships/tags" Target="../tags/tag67.xml"/><Relationship Id="rId50" Type="http://schemas.openxmlformats.org/officeDocument/2006/relationships/tags" Target="../tags/tag70.xml"/><Relationship Id="rId55" Type="http://schemas.openxmlformats.org/officeDocument/2006/relationships/tags" Target="../tags/tag75.xml"/><Relationship Id="rId63" Type="http://schemas.openxmlformats.org/officeDocument/2006/relationships/chart" Target="../charts/chart6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9" Type="http://schemas.openxmlformats.org/officeDocument/2006/relationships/tags" Target="../tags/tag49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53" Type="http://schemas.openxmlformats.org/officeDocument/2006/relationships/tags" Target="../tags/tag73.xml"/><Relationship Id="rId58" Type="http://schemas.openxmlformats.org/officeDocument/2006/relationships/slideLayout" Target="../slideLayouts/slideLayout4.xml"/><Relationship Id="rId5" Type="http://schemas.openxmlformats.org/officeDocument/2006/relationships/tags" Target="../tags/tag25.xml"/><Relationship Id="rId61" Type="http://schemas.openxmlformats.org/officeDocument/2006/relationships/chart" Target="../charts/chart4.xml"/><Relationship Id="rId19" Type="http://schemas.openxmlformats.org/officeDocument/2006/relationships/tags" Target="../tags/tag3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tags" Target="../tags/tag68.xml"/><Relationship Id="rId56" Type="http://schemas.openxmlformats.org/officeDocument/2006/relationships/tags" Target="../tags/tag76.xml"/><Relationship Id="rId8" Type="http://schemas.openxmlformats.org/officeDocument/2006/relationships/tags" Target="../tags/tag28.xml"/><Relationship Id="rId51" Type="http://schemas.openxmlformats.org/officeDocument/2006/relationships/tags" Target="../tags/tag71.xml"/><Relationship Id="rId3" Type="http://schemas.openxmlformats.org/officeDocument/2006/relationships/tags" Target="../tags/tag23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59" Type="http://schemas.openxmlformats.org/officeDocument/2006/relationships/oleObject" Target="../embeddings/oleObject10.bin"/><Relationship Id="rId20" Type="http://schemas.openxmlformats.org/officeDocument/2006/relationships/tags" Target="../tags/tag40.xml"/><Relationship Id="rId41" Type="http://schemas.openxmlformats.org/officeDocument/2006/relationships/tags" Target="../tags/tag61.xml"/><Relationship Id="rId54" Type="http://schemas.openxmlformats.org/officeDocument/2006/relationships/tags" Target="../tags/tag74.xml"/><Relationship Id="rId62" Type="http://schemas.openxmlformats.org/officeDocument/2006/relationships/chart" Target="../charts/chart5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tags" Target="../tags/tag69.xml"/><Relationship Id="rId57" Type="http://schemas.openxmlformats.org/officeDocument/2006/relationships/tags" Target="../tags/tag77.xml"/><Relationship Id="rId10" Type="http://schemas.openxmlformats.org/officeDocument/2006/relationships/tags" Target="../tags/tag30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tags" Target="../tags/tag72.xml"/><Relationship Id="rId60" Type="http://schemas.openxmlformats.org/officeDocument/2006/relationships/image" Target="../media/image6.emf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80.xml"/><Relationship Id="rId7" Type="http://schemas.microsoft.com/office/2018/10/relationships/comments" Target="../comments/modernComment_7FFFF154_6BFABA97.xml"/><Relationship Id="rId12" Type="http://schemas.openxmlformats.org/officeDocument/2006/relationships/chart" Target="../charts/chart9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1.xml"/><Relationship Id="rId11" Type="http://schemas.openxmlformats.org/officeDocument/2006/relationships/chart" Target="../charts/chart8.xml"/><Relationship Id="rId5" Type="http://schemas.openxmlformats.org/officeDocument/2006/relationships/slideLayout" Target="../slideLayouts/slideLayout4.xml"/><Relationship Id="rId10" Type="http://schemas.openxmlformats.org/officeDocument/2006/relationships/chart" Target="../charts/chart7.xml"/><Relationship Id="rId4" Type="http://schemas.openxmlformats.org/officeDocument/2006/relationships/tags" Target="../tags/tag81.xml"/><Relationship Id="rId9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chart" Target="../charts/chart11.xml"/><Relationship Id="rId3" Type="http://schemas.openxmlformats.org/officeDocument/2006/relationships/tags" Target="../tags/tag84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chart" Target="../charts/chart10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6.emf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oleObject" Target="../embeddings/oleObject12.bin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microsoft.com/office/2018/10/relationships/comments" Target="../comments/modernComment_7FFFF164_DC0369ED.xml"/><Relationship Id="rId27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3A16AEE-780D-6236-8227-61B11DBA08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1951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A16AEE-780D-6236-8227-61B11DBA08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7A0BB0-4835-2DD4-DCBC-503C7204F4F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0" y="0"/>
            <a:ext cx="10936985" cy="4811842"/>
          </a:xfrm>
        </p:spPr>
        <p:txBody>
          <a:bodyPr/>
          <a:lstStyle/>
          <a:p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9BCE5-B95B-4408-BE51-752071AC45FA}"/>
              </a:ext>
            </a:extLst>
          </p:cNvPr>
          <p:cNvSpPr/>
          <p:nvPr/>
        </p:nvSpPr>
        <p:spPr>
          <a:xfrm>
            <a:off x="5562600" y="1133475"/>
            <a:ext cx="3581400" cy="314325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7B8AC0-8EF3-C43D-F9C0-9B486D8CCB93}"/>
              </a:ext>
            </a:extLst>
          </p:cNvPr>
          <p:cNvSpPr txBox="1">
            <a:spLocks/>
          </p:cNvSpPr>
          <p:nvPr/>
        </p:nvSpPr>
        <p:spPr>
          <a:xfrm>
            <a:off x="370682" y="4074442"/>
            <a:ext cx="3924000" cy="307777"/>
          </a:xfrm>
          <a:prstGeom prst="rect">
            <a:avLst/>
          </a:prstGeom>
        </p:spPr>
        <p:txBody>
          <a:bodyPr vert="horz" lIns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accent1"/>
                </a:solidFill>
              </a:rPr>
              <a:t>1. kvartal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61FDB5-5A8F-BD27-0833-9F5E2B8F71A2}"/>
              </a:ext>
            </a:extLst>
          </p:cNvPr>
          <p:cNvSpPr txBox="1">
            <a:spLocks/>
          </p:cNvSpPr>
          <p:nvPr/>
        </p:nvSpPr>
        <p:spPr>
          <a:xfrm>
            <a:off x="370682" y="3809228"/>
            <a:ext cx="3924000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tx1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nb-NO" sz="1600" cap="none"/>
              <a:t>Regnskapspresentasjon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1D3E34-9329-58F9-DA1F-2CE038E778D8}"/>
              </a:ext>
            </a:extLst>
          </p:cNvPr>
          <p:cNvSpPr txBox="1">
            <a:spLocks/>
          </p:cNvSpPr>
          <p:nvPr/>
        </p:nvSpPr>
        <p:spPr>
          <a:xfrm>
            <a:off x="370682" y="4488269"/>
            <a:ext cx="3924000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tx1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nb-NO" sz="900" b="0" cap="none" dirty="0"/>
              <a:t>Administrerende banksjef Lena Jørundland</a:t>
            </a:r>
          </a:p>
        </p:txBody>
      </p:sp>
      <p:pic>
        <p:nvPicPr>
          <p:cNvPr id="11" name="Bilde 7" descr="Et bilde som inneholder person, mann, dress&#10;&#10;Automatisk generert beskrivelse">
            <a:extLst>
              <a:ext uri="{FF2B5EF4-FFF2-40B4-BE49-F238E27FC236}">
                <a16:creationId xmlns:a16="http://schemas.microsoft.com/office/drawing/2014/main" id="{198E6F1B-767F-8B12-0072-1A43A403DC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r="24158"/>
          <a:stretch/>
        </p:blipFill>
        <p:spPr>
          <a:xfrm>
            <a:off x="5936377" y="2784709"/>
            <a:ext cx="1153971" cy="1152000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2" name="Plassholder for innhold 5" descr="Et bilde som inneholder utendørs, gress, person&#10;&#10;Automatisk generert beskrivelse">
            <a:extLst>
              <a:ext uri="{FF2B5EF4-FFF2-40B4-BE49-F238E27FC236}">
                <a16:creationId xmlns:a16="http://schemas.microsoft.com/office/drawing/2014/main" id="{B1E6D569-A8ED-D0FD-94BF-E7C9AE149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r="22592"/>
          <a:stretch/>
        </p:blipFill>
        <p:spPr>
          <a:xfrm>
            <a:off x="5936376" y="1454529"/>
            <a:ext cx="1153972" cy="1152000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3" name="TekstSylinder 8">
            <a:extLst>
              <a:ext uri="{FF2B5EF4-FFF2-40B4-BE49-F238E27FC236}">
                <a16:creationId xmlns:a16="http://schemas.microsoft.com/office/drawing/2014/main" id="{EAEF78E2-ADF8-472B-4C6E-5C5F1555B852}"/>
              </a:ext>
            </a:extLst>
          </p:cNvPr>
          <p:cNvSpPr txBox="1"/>
          <p:nvPr/>
        </p:nvSpPr>
        <p:spPr>
          <a:xfrm>
            <a:off x="7170668" y="1911329"/>
            <a:ext cx="2053652" cy="23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9750"/>
            <a:r>
              <a:rPr lang="nb-NO" sz="949" b="1" dirty="0"/>
              <a:t>CEO 	</a:t>
            </a:r>
            <a:r>
              <a:rPr lang="nb-NO" sz="949" b="1" dirty="0">
                <a:solidFill>
                  <a:schemeClr val="accent1"/>
                </a:solidFill>
              </a:rPr>
              <a:t>Lena Jørundland</a:t>
            </a:r>
          </a:p>
        </p:txBody>
      </p:sp>
      <p:sp>
        <p:nvSpPr>
          <p:cNvPr id="14" name="TekstSylinder 8">
            <a:extLst>
              <a:ext uri="{FF2B5EF4-FFF2-40B4-BE49-F238E27FC236}">
                <a16:creationId xmlns:a16="http://schemas.microsoft.com/office/drawing/2014/main" id="{7313A0B5-DAAB-4ACE-6855-7393DFB1428F}"/>
              </a:ext>
            </a:extLst>
          </p:cNvPr>
          <p:cNvSpPr txBox="1"/>
          <p:nvPr/>
        </p:nvSpPr>
        <p:spPr>
          <a:xfrm>
            <a:off x="7170668" y="3241509"/>
            <a:ext cx="2011188" cy="23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9750"/>
            <a:r>
              <a:rPr lang="nb-NO" sz="949" b="1" dirty="0"/>
              <a:t>CFO	</a:t>
            </a:r>
            <a:r>
              <a:rPr lang="nb-NO" sz="949" b="1" dirty="0">
                <a:solidFill>
                  <a:schemeClr val="accent1"/>
                </a:solidFill>
              </a:rPr>
              <a:t>Øyvind Briseid </a:t>
            </a:r>
          </a:p>
        </p:txBody>
      </p:sp>
    </p:spTree>
    <p:extLst>
      <p:ext uri="{BB962C8B-B14F-4D97-AF65-F5344CB8AC3E}">
        <p14:creationId xmlns:p14="http://schemas.microsoft.com/office/powerpoint/2010/main" val="115442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E9B31-9FEB-A5F9-8D4A-FAA2870A3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D47B480-48A8-E807-0436-ACF7C8D72E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25360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47" imgH="348" progId="TCLayout.ActiveDocument.1">
                  <p:embed/>
                </p:oleObj>
              </mc:Choice>
              <mc:Fallback>
                <p:oleObj name="think-cell Slide" r:id="rId11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47B480-48A8-E807-0436-ACF7C8D72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9335D0-ABB8-FA02-86AA-C945C692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Gode resultater skaper gode aksjonærverdier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F13B2D-A6A5-FE04-0DCC-5F7944D9EF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26799" y="1801177"/>
            <a:ext cx="4691961" cy="24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solidFill>
                  <a:schemeClr val="accent1"/>
                </a:solidFill>
              </a:rPr>
              <a:t>UTBYTTE (MILL. NOK) SIDEN BØRSNOTERING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DE211E43-DD72-F818-57FF-A3AE0310C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99" y="1222089"/>
            <a:ext cx="7830347" cy="576232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nb-NO" sz="1200" b="1" dirty="0">
                <a:latin typeface="+mj-lt"/>
              </a:rPr>
              <a:t>Bien har utbyttestrategi som tilsvarer en </a:t>
            </a:r>
            <a:r>
              <a:rPr lang="nb-NO" sz="1200" b="1" dirty="0">
                <a:solidFill>
                  <a:schemeClr val="accent1"/>
                </a:solidFill>
                <a:latin typeface="+mj-lt"/>
              </a:rPr>
              <a:t>utbyttegrad på 50 % </a:t>
            </a:r>
            <a:r>
              <a:rPr lang="nb-NO" sz="1200" b="1" dirty="0">
                <a:latin typeface="+mj-lt"/>
              </a:rPr>
              <a:t>av resultat etter skatt, som har blitt praktisert siden banken ble børsnotert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7E03D61-C350-E152-34BB-6E382A22C7BA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3611619"/>
              </p:ext>
            </p:extLst>
          </p:nvPr>
        </p:nvGraphicFramePr>
        <p:xfrm>
          <a:off x="544513" y="1965325"/>
          <a:ext cx="7626350" cy="257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BB77912D-A46A-450E-021F-11D2B56DBA8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736725" y="4486275"/>
            <a:ext cx="2667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76EFDFC-0FBB-4D3B-ADD0-D7566AB85C94}" type="datetime'''''''''''2''''''02''''''''2'''''''">
              <a:rPr lang="nb-NO" altLang="en-US" sz="800" smtClean="0">
                <a:latin typeface="+mn-lt"/>
              </a:rPr>
              <a:pPr/>
              <a:t>2022</a:t>
            </a:fld>
            <a:endParaRPr lang="nb-NO" sz="800" dirty="0">
              <a:latin typeface="+mn-lt"/>
            </a:endParaRPr>
          </a:p>
        </p:txBody>
      </p:sp>
      <p:sp>
        <p:nvSpPr>
          <p:cNvPr id="48" name="Plassholder for tekst 2">
            <a:extLst>
              <a:ext uri="{FF2B5EF4-FFF2-40B4-BE49-F238E27FC236}">
                <a16:creationId xmlns:a16="http://schemas.microsoft.com/office/drawing/2014/main" id="{D2D54B29-BFB6-7C12-9CAE-B103F5C1032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224338" y="4486275"/>
            <a:ext cx="2667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B9B1EE6-268E-4EF7-ABD6-F8D0EAB180E4}" type="datetime'''''''''20''''''2''''''''''''''''''''''''''''''''''''3'">
              <a:rPr lang="nb-NO" altLang="en-US" sz="800" smtClean="0">
                <a:latin typeface="+mn-lt"/>
              </a:rPr>
              <a:pPr/>
              <a:t>2023</a:t>
            </a:fld>
            <a:endParaRPr lang="nb-NO" sz="800" dirty="0">
              <a:latin typeface="+mn-lt"/>
            </a:endParaRP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1472D7DC-1FDC-FB44-B8F6-35365CD6FF3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710363" y="4486275"/>
            <a:ext cx="2667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AC463B9-0267-44C1-A40E-0DCD81F6F355}" type="datetime'2''0''''2''''''''''''''''''''''''4'''''">
              <a:rPr lang="nb-NO" altLang="en-US" sz="800" smtClean="0">
                <a:latin typeface="+mn-lt"/>
              </a:rPr>
              <a:pPr/>
              <a:t>2024</a:t>
            </a:fld>
            <a:endParaRPr lang="nb-NO" sz="800" dirty="0">
              <a:latin typeface="+mn-lt"/>
            </a:endParaRPr>
          </a:p>
        </p:txBody>
      </p:sp>
      <p:sp>
        <p:nvSpPr>
          <p:cNvPr id="34" name="Plassholder for tekst 2">
            <a:extLst>
              <a:ext uri="{FF2B5EF4-FFF2-40B4-BE49-F238E27FC236}">
                <a16:creationId xmlns:a16="http://schemas.microsoft.com/office/drawing/2014/main" id="{21928347-9D0B-45A6-66AA-18D28E3BF45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731963" y="2874963"/>
            <a:ext cx="27622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8C1113C-5625-480B-BC83-FE10C502D9BF}" type="datetime'''''''2''''''''''''1'''''',''''''''0''''''''''''''''''''5'''''">
              <a:rPr lang="nb-NO" altLang="en-US" sz="700" smtClean="0">
                <a:latin typeface="+mn-lt"/>
              </a:rPr>
              <a:pPr/>
              <a:t>21,05</a:t>
            </a:fld>
            <a:endParaRPr lang="nb-NO" sz="700" dirty="0">
              <a:latin typeface="+mn-lt"/>
            </a:endParaRPr>
          </a:p>
        </p:txBody>
      </p:sp>
      <p:sp>
        <p:nvSpPr>
          <p:cNvPr id="35" name="Plassholder for tekst 2">
            <a:extLst>
              <a:ext uri="{FF2B5EF4-FFF2-40B4-BE49-F238E27FC236}">
                <a16:creationId xmlns:a16="http://schemas.microsoft.com/office/drawing/2014/main" id="{41BE6AE8-CF6D-AE42-7A8B-92356639C75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219575" y="2401888"/>
            <a:ext cx="27622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C406782-936D-4887-A827-274D26CFD889}" type="datetime'''''''27'''',''''''''''''9''''''''''''''''''''''''2'''''''''">
              <a:rPr lang="nb-NO" altLang="en-US" sz="700" smtClean="0">
                <a:latin typeface="+mn-lt"/>
              </a:rPr>
              <a:pPr/>
              <a:t>27,92</a:t>
            </a:fld>
            <a:endParaRPr lang="nb-NO" sz="700" dirty="0">
              <a:latin typeface="+mn-lt"/>
            </a:endParaRPr>
          </a:p>
        </p:txBody>
      </p:sp>
      <p:sp>
        <p:nvSpPr>
          <p:cNvPr id="36" name="Plassholder for tekst 2">
            <a:extLst>
              <a:ext uri="{FF2B5EF4-FFF2-40B4-BE49-F238E27FC236}">
                <a16:creationId xmlns:a16="http://schemas.microsoft.com/office/drawing/2014/main" id="{C8B57AF9-D67D-450C-A562-E87598FCF67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705601" y="2233613"/>
            <a:ext cx="27622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3215F1-34CF-4F71-BC8E-F0E042E2FA1A}" type="datetime'''''''3''''0'''''''',''''''''''''3''''''''''''''''''''''''''9'">
              <a:rPr lang="nb-NO" altLang="en-US" sz="700" smtClean="0">
                <a:latin typeface="+mn-lt"/>
              </a:rPr>
              <a:pPr/>
              <a:t>30,39</a:t>
            </a:fld>
            <a:endParaRPr lang="nb-NO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319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034A1-E3A7-BD4A-11B7-1DC331E8D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B8347CC-3741-08E9-392B-DDBAEE8E94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553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8347CC-3741-08E9-392B-DDBAEE8E9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B39276-C0C2-925A-D46F-65512B57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Hvorfor Biens modell treffer i dagens marked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3D5E9-85C2-622E-6B02-4F3EF3DD5C29}"/>
              </a:ext>
            </a:extLst>
          </p:cNvPr>
          <p:cNvSpPr/>
          <p:nvPr/>
        </p:nvSpPr>
        <p:spPr>
          <a:xfrm>
            <a:off x="626800" y="1092200"/>
            <a:ext cx="7890400" cy="94615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7520E-5779-644D-E88C-EA54E85E1014}"/>
              </a:ext>
            </a:extLst>
          </p:cNvPr>
          <p:cNvSpPr/>
          <p:nvPr/>
        </p:nvSpPr>
        <p:spPr>
          <a:xfrm>
            <a:off x="626800" y="2308225"/>
            <a:ext cx="7890400" cy="94615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C2C2D4-2E1E-66C4-CD76-CF19BCF8EDB9}"/>
              </a:ext>
            </a:extLst>
          </p:cNvPr>
          <p:cNvSpPr/>
          <p:nvPr/>
        </p:nvSpPr>
        <p:spPr>
          <a:xfrm>
            <a:off x="626800" y="3524250"/>
            <a:ext cx="7890400" cy="94615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4434C2-AF52-BAE0-D763-66A67FAD2A83}"/>
              </a:ext>
            </a:extLst>
          </p:cNvPr>
          <p:cNvSpPr txBox="1"/>
          <p:nvPr/>
        </p:nvSpPr>
        <p:spPr>
          <a:xfrm>
            <a:off x="2308225" y="1104900"/>
            <a:ext cx="667543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b-NO" sz="1000" b="1" dirty="0">
                <a:solidFill>
                  <a:schemeClr val="bg1"/>
                </a:solidFill>
              </a:rPr>
              <a:t>Et marked preget av usikkerhet og standardiserte tjenester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Høyere rente og inflasjon har gitt ny prismotor i boligmarkedet – kjøpere er mer selektive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Kundene søker trygghet, forutsigbarhet og personlig rådgivning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Digitalisering gjør banktjenester mer tilgjengelige – men også mer generiske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EE0853-AD8F-D1DE-7E36-1F04570CC11C}"/>
              </a:ext>
            </a:extLst>
          </p:cNvPr>
          <p:cNvSpPr txBox="1"/>
          <p:nvPr/>
        </p:nvSpPr>
        <p:spPr>
          <a:xfrm>
            <a:off x="2308225" y="2315656"/>
            <a:ext cx="667543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b-NO" sz="1000" b="1" dirty="0">
                <a:solidFill>
                  <a:schemeClr val="bg1"/>
                </a:solidFill>
              </a:rPr>
              <a:t>Sterkere preferanse for personlig </a:t>
            </a:r>
            <a:r>
              <a:rPr lang="nb-NO" sz="1000" b="1" dirty="0" err="1">
                <a:solidFill>
                  <a:schemeClr val="bg1"/>
                </a:solidFill>
              </a:rPr>
              <a:t>bankkontakt</a:t>
            </a:r>
            <a:endParaRPr lang="nb-NO" sz="1000" b="1" dirty="0">
              <a:solidFill>
                <a:schemeClr val="bg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Flere kunder etterspør personlig rådgivning i livs- og eiendomsoverganger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Økt verdsetting av kontinuitet, lokal kunnskap og tilgjengelige rådgivere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Økt skepsis til "engangsrelasjoner" og anonyme kundereiser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AF4327-846D-7971-9846-F03E38DBF450}"/>
              </a:ext>
            </a:extLst>
          </p:cNvPr>
          <p:cNvSpPr txBox="1"/>
          <p:nvPr/>
        </p:nvSpPr>
        <p:spPr>
          <a:xfrm>
            <a:off x="2308225" y="3532762"/>
            <a:ext cx="667543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b-NO" sz="1000" b="1" dirty="0">
                <a:solidFill>
                  <a:schemeClr val="bg1"/>
                </a:solidFill>
              </a:rPr>
              <a:t>Modellen vår er skreddersydd for dette markedet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Lokalt tilstede, med rådgivere som kjenner boligmarkedet i hovedstadsområdet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Rask respons og personlig oppfølging – ikke bare digitale flater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Tydelig vekststrategi med kontrollert risiko og god lønnsomhet.</a:t>
            </a:r>
          </a:p>
        </p:txBody>
      </p:sp>
      <p:pic>
        <p:nvPicPr>
          <p:cNvPr id="27" name="Pic">
            <a:extLst>
              <a:ext uri="{FF2B5EF4-FFF2-40B4-BE49-F238E27FC236}">
                <a16:creationId xmlns:a16="http://schemas.microsoft.com/office/drawing/2014/main" id="{0DD56706-5F46-A378-E066-11B5A571102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1343025" y="3603625"/>
            <a:ext cx="768350" cy="768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9" name="Pic">
            <a:extLst>
              <a:ext uri="{FF2B5EF4-FFF2-40B4-BE49-F238E27FC236}">
                <a16:creationId xmlns:a16="http://schemas.microsoft.com/office/drawing/2014/main" id="{CAE0CA37-B4C9-2841-9EA3-F49E618723D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1343025" y="2398712"/>
            <a:ext cx="768350" cy="768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7" name="Pic">
            <a:extLst>
              <a:ext uri="{FF2B5EF4-FFF2-40B4-BE49-F238E27FC236}">
                <a16:creationId xmlns:a16="http://schemas.microsoft.com/office/drawing/2014/main" id="{62989283-29CF-70FB-B330-D20CDF1701A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1343025" y="1187450"/>
            <a:ext cx="768350" cy="7683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B03DD8-BA43-E186-087E-281BDA7F5C71}"/>
              </a:ext>
            </a:extLst>
          </p:cNvPr>
          <p:cNvSpPr txBox="1"/>
          <p:nvPr/>
        </p:nvSpPr>
        <p:spPr>
          <a:xfrm rot="16200000">
            <a:off x="445878" y="1441512"/>
            <a:ext cx="94615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1000" b="1" dirty="0">
                <a:solidFill>
                  <a:srgbClr val="F6A800"/>
                </a:solidFill>
              </a:rPr>
              <a:t>MARKED</a:t>
            </a:r>
            <a:endParaRPr lang="nb-NO" sz="1000" dirty="0">
              <a:solidFill>
                <a:srgbClr val="F6A8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B55FDA-23FA-6E9F-D8DB-E49F5012650D}"/>
              </a:ext>
            </a:extLst>
          </p:cNvPr>
          <p:cNvSpPr txBox="1"/>
          <p:nvPr/>
        </p:nvSpPr>
        <p:spPr>
          <a:xfrm rot="16200000">
            <a:off x="445555" y="2657864"/>
            <a:ext cx="94680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1000" b="1" dirty="0">
                <a:solidFill>
                  <a:srgbClr val="F6A800"/>
                </a:solidFill>
              </a:rPr>
              <a:t>KUNDE</a:t>
            </a:r>
            <a:endParaRPr lang="nb-NO" sz="1000" dirty="0">
              <a:solidFill>
                <a:srgbClr val="F6A8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0536F6-6F19-DB76-B12C-DF43619ED17F}"/>
              </a:ext>
            </a:extLst>
          </p:cNvPr>
          <p:cNvSpPr txBox="1"/>
          <p:nvPr/>
        </p:nvSpPr>
        <p:spPr>
          <a:xfrm rot="16200000">
            <a:off x="445879" y="3874612"/>
            <a:ext cx="94615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1000" b="1" dirty="0">
                <a:solidFill>
                  <a:srgbClr val="F6A800"/>
                </a:solidFill>
              </a:rPr>
              <a:t>BIEN</a:t>
            </a:r>
            <a:endParaRPr lang="nb-NO" sz="1000" dirty="0">
              <a:solidFill>
                <a:srgbClr val="F6A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578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6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573B7-1A84-6582-F1A0-428EACE3B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E675C04-A71E-E9A8-73D0-CCF2816D8A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6846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675C04-A71E-E9A8-73D0-CCF2816D8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A507D76-6616-92D8-A3AD-74F78354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Fokus på vekst i tiden som kommer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D0681-22C2-8814-AE29-81601A381039}"/>
              </a:ext>
            </a:extLst>
          </p:cNvPr>
          <p:cNvSpPr txBox="1"/>
          <p:nvPr/>
        </p:nvSpPr>
        <p:spPr>
          <a:xfrm>
            <a:off x="800944" y="985270"/>
            <a:ext cx="4147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1" dirty="0"/>
              <a:t>Status i hovedstaden </a:t>
            </a:r>
            <a:br>
              <a:rPr lang="nb-NO" sz="1000" dirty="0"/>
            </a:br>
            <a:r>
              <a:rPr lang="nb-NO" sz="1000" dirty="0"/>
              <a:t>Ny utlånsforskrift med lavere EK-krav. Forsterker etterspørselen i et allerede sterkt marked. Boligutvikling fortsatt lav i kombinasjon med  sterk prisvekst i boligmarkedet</a:t>
            </a:r>
            <a:endParaRPr lang="nb-NO" sz="1000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4AA5AB-9538-E4A3-0D75-69E01FDFE3CF}"/>
              </a:ext>
            </a:extLst>
          </p:cNvPr>
          <p:cNvSpPr txBox="1"/>
          <p:nvPr/>
        </p:nvSpPr>
        <p:spPr>
          <a:xfrm>
            <a:off x="800944" y="1729584"/>
            <a:ext cx="4053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nb-NO" sz="1000" b="1" dirty="0"/>
              <a:t>Strategien treffer</a:t>
            </a:r>
            <a:br>
              <a:rPr lang="nb-NO" sz="1000" b="1" dirty="0"/>
            </a:br>
            <a:r>
              <a:rPr lang="nb-NO" sz="1000" dirty="0"/>
              <a:t>I en tid med økende konsolidering i bransjen kombinert med en usikker verden rundt oss, treffer Biens strategi godt med nære kundeforhold og god forankring i hovedstadsområdet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8C201-F760-59B9-F481-DFC88DD83E24}"/>
              </a:ext>
            </a:extLst>
          </p:cNvPr>
          <p:cNvSpPr txBox="1"/>
          <p:nvPr/>
        </p:nvSpPr>
        <p:spPr>
          <a:xfrm>
            <a:off x="800944" y="2546646"/>
            <a:ext cx="42346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nb-NO" sz="1000" b="1" dirty="0"/>
              <a:t>Konkurransefortrinn</a:t>
            </a:r>
            <a:br>
              <a:rPr lang="nb-NO" sz="1000" b="1" dirty="0"/>
            </a:br>
            <a:r>
              <a:rPr lang="nb-NO" sz="1000" dirty="0"/>
              <a:t>Verdien av å være tett på kunden vil være et tydelig konkurranse-fortrinn i tiden fremover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B6253-443E-EEC4-401A-7FE12A9D3F26}"/>
              </a:ext>
            </a:extLst>
          </p:cNvPr>
          <p:cNvSpPr txBox="1"/>
          <p:nvPr/>
        </p:nvSpPr>
        <p:spPr>
          <a:xfrm>
            <a:off x="800944" y="3293058"/>
            <a:ext cx="41472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1" dirty="0"/>
              <a:t>Solid kapitalbase</a:t>
            </a:r>
            <a:br>
              <a:rPr lang="nb-NO" sz="1000" b="1" dirty="0"/>
            </a:br>
            <a:r>
              <a:rPr lang="nb-NO" sz="1000" dirty="0"/>
              <a:t>Allerede god kapitalbase legger til rette for vekst, banken vil også få økt fleksibilitet med ny standardmetode for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686B97-335D-A104-0ECB-4AAACE27D9B0}"/>
              </a:ext>
            </a:extLst>
          </p:cNvPr>
          <p:cNvSpPr txBox="1"/>
          <p:nvPr/>
        </p:nvSpPr>
        <p:spPr>
          <a:xfrm>
            <a:off x="800944" y="4039470"/>
            <a:ext cx="4348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1" dirty="0"/>
              <a:t>Vekstfokus</a:t>
            </a:r>
            <a:br>
              <a:rPr lang="nb-NO" sz="1000" b="1" dirty="0"/>
            </a:br>
            <a:r>
              <a:rPr lang="nb-NO" sz="1000" dirty="0"/>
              <a:t>Konkret og ambisiøs strategi for lønnsom vekst i de kommende årene, der </a:t>
            </a:r>
            <a:r>
              <a:rPr lang="nb-NO" sz="1000" dirty="0" err="1"/>
              <a:t>hoveddriver</a:t>
            </a:r>
            <a:r>
              <a:rPr lang="nb-NO" sz="1000" dirty="0"/>
              <a:t> vi være økt rådgiverkapasitet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8FA90-6BA7-75A8-8183-CD49F2E0572E}"/>
              </a:ext>
            </a:extLst>
          </p:cNvPr>
          <p:cNvSpPr/>
          <p:nvPr/>
        </p:nvSpPr>
        <p:spPr>
          <a:xfrm>
            <a:off x="647699" y="1085468"/>
            <a:ext cx="57995" cy="50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808318-3AE9-A103-327D-AC11EB64817D}"/>
              </a:ext>
            </a:extLst>
          </p:cNvPr>
          <p:cNvSpPr/>
          <p:nvPr/>
        </p:nvSpPr>
        <p:spPr>
          <a:xfrm>
            <a:off x="647698" y="1829782"/>
            <a:ext cx="57995" cy="50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1B2882-A4B5-8063-2FB2-DB1EFDC6F0A7}"/>
              </a:ext>
            </a:extLst>
          </p:cNvPr>
          <p:cNvSpPr/>
          <p:nvPr/>
        </p:nvSpPr>
        <p:spPr>
          <a:xfrm>
            <a:off x="647698" y="2574096"/>
            <a:ext cx="57995" cy="50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22F632-8424-1674-5169-309C34DD6CA5}"/>
              </a:ext>
            </a:extLst>
          </p:cNvPr>
          <p:cNvSpPr/>
          <p:nvPr/>
        </p:nvSpPr>
        <p:spPr>
          <a:xfrm>
            <a:off x="647697" y="3318410"/>
            <a:ext cx="57995" cy="50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4A70D1-702B-0F79-95A9-B724D502AE53}"/>
              </a:ext>
            </a:extLst>
          </p:cNvPr>
          <p:cNvSpPr/>
          <p:nvPr/>
        </p:nvSpPr>
        <p:spPr>
          <a:xfrm>
            <a:off x="647697" y="4062724"/>
            <a:ext cx="57995" cy="50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 descr="Et bilde som inneholder konstruksjon, himmel, utendørs, plante&#10;&#10;Automatisk generert beskrivelse">
            <a:extLst>
              <a:ext uri="{FF2B5EF4-FFF2-40B4-BE49-F238E27FC236}">
                <a16:creationId xmlns:a16="http://schemas.microsoft.com/office/drawing/2014/main" id="{372F6BFB-92A8-D71A-72E7-67129F17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42" y="1252799"/>
            <a:ext cx="2228413" cy="29917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292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573B7-1A84-6582-F1A0-428EACE3B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E675C04-A71E-E9A8-73D0-CCF2816D8A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675C04-A71E-E9A8-73D0-CCF2816D8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A507D76-6616-92D8-A3AD-74F78354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Gode samarbeidspartnere og ambassadører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8FA90-6BA7-75A8-8183-CD49F2E0572E}"/>
              </a:ext>
            </a:extLst>
          </p:cNvPr>
          <p:cNvSpPr/>
          <p:nvPr/>
        </p:nvSpPr>
        <p:spPr>
          <a:xfrm>
            <a:off x="707282" y="3228030"/>
            <a:ext cx="2669515" cy="50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/>
              <a:t>Oslo </a:t>
            </a:r>
            <a:r>
              <a:rPr lang="nb-NO" sz="1400" b="1" dirty="0" err="1"/>
              <a:t>Kajakklubb</a:t>
            </a:r>
            <a:endParaRPr lang="nb-NO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808318-3AE9-A103-327D-AC11EB64817D}"/>
              </a:ext>
            </a:extLst>
          </p:cNvPr>
          <p:cNvSpPr/>
          <p:nvPr/>
        </p:nvSpPr>
        <p:spPr>
          <a:xfrm>
            <a:off x="707285" y="2571749"/>
            <a:ext cx="2669515" cy="50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r>
              <a:rPr lang="nb-NO" sz="1400" b="1" dirty="0"/>
              <a:t>Bygdøy Curlingklubb</a:t>
            </a:r>
            <a:endParaRPr lang="nb-NO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C2DF6B-4A0B-F644-0A9E-C4383D35A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35" y="988552"/>
            <a:ext cx="2595001" cy="17307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FDC0691-7CAF-C426-0CFC-43CBEAA40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00" y="2860262"/>
            <a:ext cx="2597693" cy="17307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E9D861-DE22-073A-A259-E66E6E032D18}"/>
              </a:ext>
            </a:extLst>
          </p:cNvPr>
          <p:cNvSpPr/>
          <p:nvPr/>
        </p:nvSpPr>
        <p:spPr>
          <a:xfrm>
            <a:off x="707284" y="1915468"/>
            <a:ext cx="2669515" cy="50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r>
              <a:rPr lang="nb-NO" sz="1400" b="1" dirty="0"/>
              <a:t>Kjetil Andre Aamodts rennskole</a:t>
            </a:r>
            <a:endParaRPr lang="nb-NO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FF49F-9A17-3E93-7A25-F4CEF6741100}"/>
              </a:ext>
            </a:extLst>
          </p:cNvPr>
          <p:cNvSpPr/>
          <p:nvPr/>
        </p:nvSpPr>
        <p:spPr>
          <a:xfrm>
            <a:off x="707283" y="3884313"/>
            <a:ext cx="2669515" cy="50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/>
              <a:t>Asker Sykkelklubb</a:t>
            </a:r>
            <a:endParaRPr lang="nb-NO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300C0B-E32D-147C-7DE0-CDC887975680}"/>
              </a:ext>
            </a:extLst>
          </p:cNvPr>
          <p:cNvSpPr/>
          <p:nvPr/>
        </p:nvSpPr>
        <p:spPr>
          <a:xfrm>
            <a:off x="707286" y="1259187"/>
            <a:ext cx="2669515" cy="50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r>
              <a:rPr lang="nb-NO" sz="1400" b="1" dirty="0"/>
              <a:t>Oppsal håndball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4218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4FED3-6CED-9126-2B76-701C51346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7CC9A9A-9DE8-D614-CD1C-D24563BFBC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82920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CC9A9A-9DE8-D614-CD1C-D24563BFB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A5B77461-8FE3-EE7F-95EA-13A98403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Bien på børs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300F2A-D598-06A5-44AA-F97F8FF93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16146"/>
              </p:ext>
            </p:extLst>
          </p:nvPr>
        </p:nvGraphicFramePr>
        <p:xfrm>
          <a:off x="5142874" y="1008093"/>
          <a:ext cx="3691525" cy="2236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5106">
                  <a:extLst>
                    <a:ext uri="{9D8B030D-6E8A-4147-A177-3AD203B41FA5}">
                      <a16:colId xmlns:a16="http://schemas.microsoft.com/office/drawing/2014/main" val="2835923375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682656937"/>
                    </a:ext>
                  </a:extLst>
                </a:gridCol>
                <a:gridCol w="962939">
                  <a:extLst>
                    <a:ext uri="{9D8B030D-6E8A-4147-A177-3AD203B41FA5}">
                      <a16:colId xmlns:a16="http://schemas.microsoft.com/office/drawing/2014/main" val="2999470870"/>
                    </a:ext>
                  </a:extLst>
                </a:gridCol>
              </a:tblGrid>
              <a:tr h="87878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Navn</a:t>
                      </a:r>
                      <a:endParaRPr lang="en-GB" sz="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Eierandel</a:t>
                      </a:r>
                      <a:r>
                        <a:rPr lang="en-GB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endParaRPr lang="en-GB" sz="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  </a:t>
                      </a:r>
                      <a:r>
                        <a:rPr lang="en-GB" sz="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Antall</a:t>
                      </a:r>
                      <a:r>
                        <a:rPr lang="en-GB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en-GB" sz="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98893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SPAREBANKSTIFTELSEN BIEN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47,45 %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2.695.227 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345212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JBF FORSIKRING GJENSIDIG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25,00 %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1.420.049 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307935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SPAREBANKEN SØR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4,80 %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272.628 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916415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VPF EIKA EGENKAPITALBEVIS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1,41 %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81.843 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749798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BERGET DØDSBO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0,95 %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54.080 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875259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ARILD HESTÅS INVEST AS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0,70 %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40.000 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83889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KJELLSTRÖM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0,51 %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29.215 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046618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TOM KJELLSTRØM KJEVEORTOPEDI AS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0,51 %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29.215 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33376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SVEIN IVARSON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0,48 %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27.014 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325491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HASLELUND HOLDING AS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0,40 %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22.874 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510918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SMEDSRUD EIENDOM AS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0,30 %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17.128 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198966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F REME HOLDING AS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0,29 %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16.384 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145564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TITLESTAD &amp; HAUGER AS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0,28 %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16.000 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071986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UNIVERSAL PRESENTKORT AS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0,26 %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14.811 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202055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KIKAMO AS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0,25 %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13.948 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374780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FAMILIEN JESSEN AS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0,22 %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12.275 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184788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LENA JØRUNDLAND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0,22 %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12.219 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3022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ARVE NYHUS AS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0,21 %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12.040 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264310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JAREN INDUSTRIER AS</a:t>
                      </a:r>
                      <a:endParaRPr lang="nb-NO" sz="50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0,20 %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                 11.170 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787963"/>
                  </a:ext>
                </a:extLst>
              </a:tr>
              <a:tr h="107126">
                <a:tc>
                  <a:txBody>
                    <a:bodyPr/>
                    <a:lstStyle/>
                    <a:p>
                      <a:pPr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KJETIL LYE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5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Lucida Sans" panose="020B0602030504020204" pitchFamily="34" charset="0"/>
                          <a:cs typeface="Open Sans" panose="020B0606030504020204" pitchFamily="34" charset="0"/>
                        </a:rPr>
                        <a:t>0,19 %</a:t>
                      </a:r>
                      <a:endParaRPr lang="nb-NO" sz="500" dirty="0">
                        <a:solidFill>
                          <a:srgbClr val="333333"/>
                        </a:solidFill>
                        <a:effectLst/>
                        <a:latin typeface="Lucida Sans" panose="020B0602030504020204" pitchFamily="34" charset="0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4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Lucida Sans" panose="020B0602030504020204" pitchFamily="34" charset="0"/>
                          <a:cs typeface="Times New Roman" panose="02020603050405020304" pitchFamily="18" charset="0"/>
                        </a:rPr>
                        <a:t> 13.222 </a:t>
                      </a:r>
                      <a:endParaRPr lang="en-GB" sz="500" dirty="0">
                        <a:solidFill>
                          <a:srgbClr val="333333"/>
                        </a:solidFill>
                        <a:effectLst/>
                        <a:latin typeface="+mn-lt"/>
                        <a:ea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78848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F14B446-7F36-70D1-2089-81539B092F58}"/>
              </a:ext>
            </a:extLst>
          </p:cNvPr>
          <p:cNvSpPr txBox="1"/>
          <p:nvPr/>
        </p:nvSpPr>
        <p:spPr>
          <a:xfrm>
            <a:off x="558000" y="917468"/>
            <a:ext cx="4230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000" b="1" dirty="0"/>
              <a:t>Bien har vært notert på Oslo Børs siden 2022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000" dirty="0" err="1"/>
              <a:t>Ticker</a:t>
            </a:r>
            <a:r>
              <a:rPr lang="nb-NO" sz="1000" dirty="0"/>
              <a:t>: BIEN – Sluttkurs 31.03.2025: NOK 162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Kursutvikling på +15,6 % så langt i 2025 (tom. mai)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Utbyttepolicy på 50 % av resultat etter skatt, utbetales årlig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9CD8E-06BB-3A4E-0265-9EB008CFB6AD}"/>
              </a:ext>
            </a:extLst>
          </p:cNvPr>
          <p:cNvSpPr txBox="1"/>
          <p:nvPr/>
        </p:nvSpPr>
        <p:spPr>
          <a:xfrm>
            <a:off x="558000" y="1960678"/>
            <a:ext cx="423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900" b="1" dirty="0">
                <a:solidFill>
                  <a:schemeClr val="accent1"/>
                </a:solidFill>
              </a:rPr>
              <a:t>Aksjekursutvikling siden januar 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065FB-42D7-B9EE-1946-148F546A7F6C}"/>
              </a:ext>
            </a:extLst>
          </p:cNvPr>
          <p:cNvSpPr txBox="1"/>
          <p:nvPr/>
        </p:nvSpPr>
        <p:spPr>
          <a:xfrm>
            <a:off x="5052000" y="782558"/>
            <a:ext cx="423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900" b="1" dirty="0">
                <a:solidFill>
                  <a:schemeClr val="accent1"/>
                </a:solidFill>
              </a:rPr>
              <a:t>Topp 20 eiere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9172D62-0F3A-E199-7EF1-92580266600E}"/>
              </a:ext>
            </a:extLst>
          </p:cNvPr>
          <p:cNvGraphicFramePr>
            <a:graphicFrameLocks noGrp="1"/>
          </p:cNvGraphicFramePr>
          <p:nvPr/>
        </p:nvGraphicFramePr>
        <p:xfrm>
          <a:off x="5142875" y="3575953"/>
          <a:ext cx="3691524" cy="864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431">
                  <a:extLst>
                    <a:ext uri="{9D8B030D-6E8A-4147-A177-3AD203B41FA5}">
                      <a16:colId xmlns:a16="http://schemas.microsoft.com/office/drawing/2014/main" val="2835923375"/>
                    </a:ext>
                  </a:extLst>
                </a:gridCol>
                <a:gridCol w="1850351">
                  <a:extLst>
                    <a:ext uri="{9D8B030D-6E8A-4147-A177-3AD203B41FA5}">
                      <a16:colId xmlns:a16="http://schemas.microsoft.com/office/drawing/2014/main" val="4271493691"/>
                    </a:ext>
                  </a:extLst>
                </a:gridCol>
                <a:gridCol w="590742">
                  <a:extLst>
                    <a:ext uri="{9D8B030D-6E8A-4147-A177-3AD203B41FA5}">
                      <a16:colId xmlns:a16="http://schemas.microsoft.com/office/drawing/2014/main" val="2999470870"/>
                    </a:ext>
                  </a:extLst>
                </a:gridCol>
              </a:tblGrid>
              <a:tr h="84084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Navn</a:t>
                      </a:r>
                      <a:endParaRPr lang="en-GB" sz="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Rolle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Antall</a:t>
                      </a:r>
                      <a:r>
                        <a:rPr lang="en-GB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en-GB" sz="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98893"/>
                  </a:ext>
                </a:extLst>
              </a:tr>
              <a:tr h="84084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Lena Jørundland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CEO/Adm. Banksjef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15 098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345212"/>
                  </a:ext>
                </a:extLst>
              </a:tr>
              <a:tr h="84084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Øyvind Briseid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CFO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1 690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307935"/>
                  </a:ext>
                </a:extLst>
              </a:tr>
              <a:tr h="84084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Ole Fjeldstad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Leder Kreditt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1363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555764"/>
                  </a:ext>
                </a:extLst>
              </a:tr>
              <a:tr h="84084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Ida Tverraaen Hansen</a:t>
                      </a:r>
                    </a:p>
                  </a:txBody>
                  <a:tcPr marL="2538" marR="2538" marT="2538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Leder Bedriftsmarked </a:t>
                      </a:r>
                    </a:p>
                  </a:txBody>
                  <a:tcPr marL="2538" marR="2538" marT="2538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3122</a:t>
                      </a:r>
                    </a:p>
                  </a:txBody>
                  <a:tcPr marL="2538" marR="2538" marT="2538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101937"/>
                  </a:ext>
                </a:extLst>
              </a:tr>
              <a:tr h="84084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Linn Bjunes Hunstok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Leder Personmarked og Kundeservice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969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19140"/>
                  </a:ext>
                </a:extLst>
              </a:tr>
              <a:tr h="84084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Vildana Basara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Leder Risk og Compliance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416840"/>
                  </a:ext>
                </a:extLst>
              </a:tr>
              <a:tr h="84084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Renate Halstvedt Roll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Leder Økonomi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3363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302143"/>
                  </a:ext>
                </a:extLst>
              </a:tr>
              <a:tr h="112313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André Noraas Willassen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Leder AHV - Hvitvaskingsansvarlig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2538" marR="2538" marT="253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08701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D38F36F-3335-33CF-A195-E41B18986DBA}"/>
              </a:ext>
            </a:extLst>
          </p:cNvPr>
          <p:cNvSpPr txBox="1"/>
          <p:nvPr/>
        </p:nvSpPr>
        <p:spPr>
          <a:xfrm>
            <a:off x="5052000" y="3310239"/>
            <a:ext cx="423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900" b="1" dirty="0">
                <a:solidFill>
                  <a:schemeClr val="accent1"/>
                </a:solidFill>
              </a:rPr>
              <a:t>Ledelsens aksjeinnehav (inkl. aksjer eiet av nærstående)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CCDEA4F-6D4D-0A7E-9B34-5B75E7A2B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163731"/>
              </p:ext>
            </p:extLst>
          </p:nvPr>
        </p:nvGraphicFramePr>
        <p:xfrm>
          <a:off x="558000" y="2144112"/>
          <a:ext cx="4494000" cy="245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231499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person, mann, dress&#10;&#10;Automatisk generert beskrivelse">
            <a:extLst>
              <a:ext uri="{FF2B5EF4-FFF2-40B4-BE49-F238E27FC236}">
                <a16:creationId xmlns:a16="http://schemas.microsoft.com/office/drawing/2014/main" id="{0946FE37-6952-1D92-6A37-49B22CC8B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r="24158"/>
          <a:stretch/>
        </p:blipFill>
        <p:spPr>
          <a:xfrm>
            <a:off x="500742" y="3113173"/>
            <a:ext cx="1582891" cy="1580183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lassholder for innhold 5" descr="Et bilde som inneholder utendørs, gress, person&#10;&#10;Automatisk generert beskrivelse">
            <a:extLst>
              <a:ext uri="{FF2B5EF4-FFF2-40B4-BE49-F238E27FC236}">
                <a16:creationId xmlns:a16="http://schemas.microsoft.com/office/drawing/2014/main" id="{C98B0848-55ED-2067-C258-584633EC1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r="22592"/>
          <a:stretch/>
        </p:blipFill>
        <p:spPr>
          <a:xfrm>
            <a:off x="500742" y="1312678"/>
            <a:ext cx="1582892" cy="1580183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8A43D2C-E695-7C5A-321F-B560E36A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4354" y="4845865"/>
            <a:ext cx="248115" cy="141580"/>
          </a:xfrm>
        </p:spPr>
        <p:txBody>
          <a:bodyPr anchor="ctr">
            <a:normAutofit fontScale="25000" lnSpcReduction="20000"/>
          </a:bodyPr>
          <a:lstStyle/>
          <a:p>
            <a:pPr>
              <a:spcAft>
                <a:spcPts val="316"/>
              </a:spcAft>
            </a:pPr>
            <a:fld id="{5E0881E5-4718-4C99-982F-7259FF6FE248}" type="slidenum">
              <a:rPr lang="nb-NO" smtClean="0"/>
              <a:pPr>
                <a:spcAft>
                  <a:spcPts val="316"/>
                </a:spcAft>
              </a:pPr>
              <a:t>15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8C4DC8-605B-6D37-FD5A-0F37542856D6}"/>
              </a:ext>
            </a:extLst>
          </p:cNvPr>
          <p:cNvSpPr txBox="1"/>
          <p:nvPr/>
        </p:nvSpPr>
        <p:spPr>
          <a:xfrm>
            <a:off x="2607152" y="1837504"/>
            <a:ext cx="2053652" cy="53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9750"/>
            <a:r>
              <a:rPr lang="nb-NO" sz="949" b="1"/>
              <a:t>CEO 	</a:t>
            </a:r>
            <a:r>
              <a:rPr lang="nb-NO" sz="949" b="1">
                <a:solidFill>
                  <a:schemeClr val="accent1"/>
                </a:solidFill>
              </a:rPr>
              <a:t>Lena </a:t>
            </a:r>
            <a:r>
              <a:rPr lang="nb-NO" sz="949" b="1" err="1">
                <a:solidFill>
                  <a:schemeClr val="accent1"/>
                </a:solidFill>
              </a:rPr>
              <a:t>Jørundland</a:t>
            </a:r>
            <a:endParaRPr lang="nb-NO" sz="949" b="1">
              <a:solidFill>
                <a:schemeClr val="accent1"/>
              </a:solidFill>
            </a:endParaRPr>
          </a:p>
          <a:p>
            <a:pPr defTabSz="539750"/>
            <a:r>
              <a:rPr lang="nb-NO" sz="949"/>
              <a:t>Mobil	97083990 </a:t>
            </a:r>
          </a:p>
          <a:p>
            <a:pPr defTabSz="539750"/>
            <a:r>
              <a:rPr lang="nb-NO" sz="949"/>
              <a:t>Epost	</a:t>
            </a:r>
            <a:r>
              <a:rPr lang="nb-NO" sz="949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lj@bien.no</a:t>
            </a:r>
            <a:endParaRPr lang="nb-NO" sz="949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0A9C787B-6B40-72CA-9FEF-A7BA595895FF}"/>
              </a:ext>
            </a:extLst>
          </p:cNvPr>
          <p:cNvSpPr txBox="1">
            <a:spLocks/>
          </p:cNvSpPr>
          <p:nvPr/>
        </p:nvSpPr>
        <p:spPr>
          <a:xfrm>
            <a:off x="585156" y="483148"/>
            <a:ext cx="7973688" cy="3468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300460" rtl="0" eaLnBrk="1" latinLnBrk="0" hangingPunct="1">
              <a:spcBef>
                <a:spcPct val="0"/>
              </a:spcBef>
              <a:buNone/>
              <a:defRPr lang="nb-NO" sz="32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Kontakt</a:t>
            </a:r>
            <a:r>
              <a:rPr lang="nb-NO" sz="1687"/>
              <a:t> </a:t>
            </a:r>
            <a:endParaRPr lang="nb-NO" sz="1687">
              <a:latin typeface="Open Sans"/>
            </a:endParaRPr>
          </a:p>
        </p:txBody>
      </p:sp>
      <p:sp>
        <p:nvSpPr>
          <p:cNvPr id="2" name="TekstSylinder 8">
            <a:extLst>
              <a:ext uri="{FF2B5EF4-FFF2-40B4-BE49-F238E27FC236}">
                <a16:creationId xmlns:a16="http://schemas.microsoft.com/office/drawing/2014/main" id="{14CA439F-F502-60AA-FC24-B3E9C4A9605C}"/>
              </a:ext>
            </a:extLst>
          </p:cNvPr>
          <p:cNvSpPr txBox="1"/>
          <p:nvPr/>
        </p:nvSpPr>
        <p:spPr>
          <a:xfrm>
            <a:off x="2607152" y="3637999"/>
            <a:ext cx="2011188" cy="53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9750"/>
            <a:r>
              <a:rPr lang="nb-NO" sz="949" b="1"/>
              <a:t>CFO	</a:t>
            </a:r>
            <a:r>
              <a:rPr lang="nb-NO" sz="949" b="1">
                <a:solidFill>
                  <a:schemeClr val="accent1"/>
                </a:solidFill>
              </a:rPr>
              <a:t>Øyvind Briseid </a:t>
            </a:r>
          </a:p>
          <a:p>
            <a:pPr defTabSz="539750"/>
            <a:r>
              <a:rPr lang="nb-NO" sz="949"/>
              <a:t>Mobil	93093930	</a:t>
            </a:r>
          </a:p>
          <a:p>
            <a:pPr defTabSz="539750"/>
            <a:r>
              <a:rPr lang="nb-NO" sz="949"/>
              <a:t>Epost</a:t>
            </a:r>
            <a:r>
              <a:rPr lang="nb-NO" sz="949">
                <a:solidFill>
                  <a:srgbClr val="004F59"/>
                </a:solidFill>
              </a:rPr>
              <a:t>	</a:t>
            </a:r>
            <a:r>
              <a:rPr lang="nb-NO" sz="949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obr@bien.no</a:t>
            </a:r>
            <a:r>
              <a:rPr lang="nb-NO" sz="949"/>
              <a:t> </a:t>
            </a:r>
          </a:p>
        </p:txBody>
      </p:sp>
      <p:sp>
        <p:nvSpPr>
          <p:cNvPr id="5" name="TekstSylinder 8">
            <a:extLst>
              <a:ext uri="{FF2B5EF4-FFF2-40B4-BE49-F238E27FC236}">
                <a16:creationId xmlns:a16="http://schemas.microsoft.com/office/drawing/2014/main" id="{D69DB9DC-B6A0-ACE8-8B23-780F8B369350}"/>
              </a:ext>
            </a:extLst>
          </p:cNvPr>
          <p:cNvSpPr txBox="1"/>
          <p:nvPr/>
        </p:nvSpPr>
        <p:spPr>
          <a:xfrm>
            <a:off x="5704294" y="2152486"/>
            <a:ext cx="263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9750"/>
            <a:r>
              <a:rPr lang="nb-NO" b="1" dirty="0">
                <a:solidFill>
                  <a:srgbClr val="004F59"/>
                </a:solidFill>
              </a:rPr>
              <a:t>Takk for oppmerksomheten!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96374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5B30F-6E69-7638-512B-5054946A2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526B9C9-A2BE-83CA-5DCA-79A8258B5D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7302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26B9C9-A2BE-83CA-5DCA-79A8258B5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E9B7E9-009A-6AA9-9650-C105677E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87521"/>
            <a:ext cx="7293921" cy="369332"/>
          </a:xfrm>
        </p:spPr>
        <p:txBody>
          <a:bodyPr vert="horz"/>
          <a:lstStyle/>
          <a:p>
            <a:r>
              <a:rPr lang="nb-NO" dirty="0"/>
              <a:t>Dette er Bien Sparebank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2D0ACCE-90DF-5C13-5998-6375EDCED895}"/>
              </a:ext>
            </a:extLst>
          </p:cNvPr>
          <p:cNvSpPr/>
          <p:nvPr/>
        </p:nvSpPr>
        <p:spPr>
          <a:xfrm>
            <a:off x="671594" y="1213747"/>
            <a:ext cx="3596890" cy="430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/>
            <a:r>
              <a:rPr lang="nb-NO" sz="800" dirty="0">
                <a:solidFill>
                  <a:schemeClr val="tx1"/>
                </a:solidFill>
              </a:rPr>
              <a:t>Oslos eldste, selvstendige sparebank med sterke røtter i hovedstaden siden 1885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3CACD1E-2891-CA7C-3088-3465BF03FA73}"/>
              </a:ext>
            </a:extLst>
          </p:cNvPr>
          <p:cNvSpPr/>
          <p:nvPr/>
        </p:nvSpPr>
        <p:spPr>
          <a:xfrm>
            <a:off x="671594" y="1729369"/>
            <a:ext cx="3596890" cy="430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/>
            <a:r>
              <a:rPr lang="nb-NO" sz="800" dirty="0">
                <a:solidFill>
                  <a:schemeClr val="tx1"/>
                </a:solidFill>
              </a:rPr>
              <a:t>Vekst og kundelojalitet underbygget av sterkt fokus på kundeopplevelse med tilpassede produkter og tjenester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2658FCC-97FF-E67C-4995-80F5D8F84875}"/>
              </a:ext>
            </a:extLst>
          </p:cNvPr>
          <p:cNvSpPr/>
          <p:nvPr/>
        </p:nvSpPr>
        <p:spPr>
          <a:xfrm>
            <a:off x="671594" y="2244991"/>
            <a:ext cx="3596890" cy="430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/>
            <a:r>
              <a:rPr lang="nb-NO" sz="800">
                <a:solidFill>
                  <a:schemeClr val="tx1"/>
                </a:solidFill>
              </a:rPr>
              <a:t>Primærmarked i Osloområdet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2C024D1-D4B1-4125-B50A-779D3EAFE740}"/>
              </a:ext>
            </a:extLst>
          </p:cNvPr>
          <p:cNvSpPr/>
          <p:nvPr/>
        </p:nvSpPr>
        <p:spPr>
          <a:xfrm>
            <a:off x="671594" y="2760613"/>
            <a:ext cx="3596890" cy="430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/>
            <a:r>
              <a:rPr lang="nb-NO" sz="800">
                <a:solidFill>
                  <a:schemeClr val="tx1"/>
                </a:solidFill>
              </a:rPr>
              <a:t>Notert på Oslo Børs siden 2022, som et ASA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1ADB97D-A0A1-F5E9-AA46-836D299EA71A}"/>
              </a:ext>
            </a:extLst>
          </p:cNvPr>
          <p:cNvSpPr/>
          <p:nvPr/>
        </p:nvSpPr>
        <p:spPr>
          <a:xfrm>
            <a:off x="671594" y="3276235"/>
            <a:ext cx="3596890" cy="430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/>
            <a:r>
              <a:rPr lang="nb-NO" sz="800">
                <a:solidFill>
                  <a:schemeClr val="tx1"/>
                </a:solidFill>
              </a:rPr>
              <a:t>Selvstendig bank i allianse med </a:t>
            </a:r>
            <a:r>
              <a:rPr lang="nb-NO" sz="800" err="1">
                <a:solidFill>
                  <a:schemeClr val="tx1"/>
                </a:solidFill>
              </a:rPr>
              <a:t>Eikagruppen</a:t>
            </a:r>
            <a:r>
              <a:rPr lang="nb-NO" sz="800">
                <a:solidFill>
                  <a:schemeClr val="tx1"/>
                </a:solidFill>
              </a:rPr>
              <a:t> som åpner for stordriftsfordeler og kostnadsbesparelser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D785E40-2590-8DEE-B3C9-E88CDE941A8C}"/>
              </a:ext>
            </a:extLst>
          </p:cNvPr>
          <p:cNvSpPr/>
          <p:nvPr/>
        </p:nvSpPr>
        <p:spPr>
          <a:xfrm>
            <a:off x="671594" y="3791857"/>
            <a:ext cx="3596890" cy="430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/>
            <a:r>
              <a:rPr lang="nb-NO" sz="800" err="1">
                <a:solidFill>
                  <a:schemeClr val="tx1"/>
                </a:solidFill>
              </a:rPr>
              <a:t>Rating</a:t>
            </a:r>
            <a:r>
              <a:rPr lang="nb-NO" sz="800">
                <a:solidFill>
                  <a:schemeClr val="tx1"/>
                </a:solidFill>
              </a:rPr>
              <a:t> gjennom Nordic Credit </a:t>
            </a:r>
            <a:r>
              <a:rPr lang="nb-NO" sz="800" err="1">
                <a:solidFill>
                  <a:schemeClr val="tx1"/>
                </a:solidFill>
              </a:rPr>
              <a:t>Rating</a:t>
            </a:r>
            <a:r>
              <a:rPr lang="nb-NO" sz="800">
                <a:solidFill>
                  <a:schemeClr val="tx1"/>
                </a:solidFill>
              </a:rPr>
              <a:t>: BBB+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A738D658-4114-0F21-65CE-B7A24DFBAF3B}"/>
              </a:ext>
            </a:extLst>
          </p:cNvPr>
          <p:cNvSpPr/>
          <p:nvPr/>
        </p:nvSpPr>
        <p:spPr>
          <a:xfrm>
            <a:off x="671594" y="4307477"/>
            <a:ext cx="3596890" cy="430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/>
            <a:r>
              <a:rPr lang="nb-NO" sz="800" dirty="0">
                <a:solidFill>
                  <a:schemeClr val="tx1"/>
                </a:solidFill>
              </a:rPr>
              <a:t>Forretningskapital på 7,7 milliarder kroner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98807A2F-A134-39AF-8430-8908E2EC6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327" y="1243371"/>
            <a:ext cx="401263" cy="401263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18A4AB5-A67F-C149-E82C-93B3BE035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036" y="1747941"/>
            <a:ext cx="401263" cy="40126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EDE3F961-0BA0-D1B2-2F9A-F7881DF46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659" y="2262850"/>
            <a:ext cx="401263" cy="40126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CB3F8479-936B-37DF-8291-163F486F1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068" y="2775424"/>
            <a:ext cx="401263" cy="401263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38C67B28-54AC-D766-C218-3D1A627AD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269" y="3297822"/>
            <a:ext cx="401263" cy="401263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18662B09-0199-3BC7-A7F3-A964CD0D4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493" y="3816992"/>
            <a:ext cx="401263" cy="401263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6D19D27D-A57B-FC6A-6C7E-0A1ACB49C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326" y="4320860"/>
            <a:ext cx="401263" cy="401263"/>
          </a:xfrm>
          <a:prstGeom prst="rect">
            <a:avLst/>
          </a:prstGeom>
        </p:spPr>
      </p:pic>
      <p:sp>
        <p:nvSpPr>
          <p:cNvPr id="2" name="AutoShape 3">
            <a:extLst>
              <a:ext uri="{FF2B5EF4-FFF2-40B4-BE49-F238E27FC236}">
                <a16:creationId xmlns:a16="http://schemas.microsoft.com/office/drawing/2014/main" id="{B8080122-D1F0-A456-B102-9FF9C01EA3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845702" y="-2989078"/>
            <a:ext cx="6280146" cy="813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" name="Gruppe 34">
            <a:extLst>
              <a:ext uri="{FF2B5EF4-FFF2-40B4-BE49-F238E27FC236}">
                <a16:creationId xmlns:a16="http://schemas.microsoft.com/office/drawing/2014/main" id="{2C61024D-EC69-497D-029B-DA50526FBBE2}"/>
              </a:ext>
            </a:extLst>
          </p:cNvPr>
          <p:cNvGrpSpPr/>
          <p:nvPr/>
        </p:nvGrpSpPr>
        <p:grpSpPr>
          <a:xfrm>
            <a:off x="5604193" y="1108524"/>
            <a:ext cx="2679065" cy="3583305"/>
            <a:chOff x="0" y="0"/>
            <a:chExt cx="5127625" cy="685800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52A851C-ADF4-A742-D902-3268BF543A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127625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EC892A2-4691-7B0F-49EC-4C1A5E8BF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8" y="4132263"/>
              <a:ext cx="582613" cy="831850"/>
            </a:xfrm>
            <a:custGeom>
              <a:avLst/>
              <a:gdLst>
                <a:gd name="T0" fmla="*/ 367 w 367"/>
                <a:gd name="T1" fmla="*/ 128 h 524"/>
                <a:gd name="T2" fmla="*/ 344 w 367"/>
                <a:gd name="T3" fmla="*/ 144 h 524"/>
                <a:gd name="T4" fmla="*/ 314 w 367"/>
                <a:gd name="T5" fmla="*/ 203 h 524"/>
                <a:gd name="T6" fmla="*/ 285 w 367"/>
                <a:gd name="T7" fmla="*/ 282 h 524"/>
                <a:gd name="T8" fmla="*/ 266 w 367"/>
                <a:gd name="T9" fmla="*/ 389 h 524"/>
                <a:gd name="T10" fmla="*/ 293 w 367"/>
                <a:gd name="T11" fmla="*/ 490 h 524"/>
                <a:gd name="T12" fmla="*/ 296 w 367"/>
                <a:gd name="T13" fmla="*/ 495 h 524"/>
                <a:gd name="T14" fmla="*/ 163 w 367"/>
                <a:gd name="T15" fmla="*/ 522 h 524"/>
                <a:gd name="T16" fmla="*/ 157 w 367"/>
                <a:gd name="T17" fmla="*/ 524 h 524"/>
                <a:gd name="T18" fmla="*/ 152 w 367"/>
                <a:gd name="T19" fmla="*/ 509 h 524"/>
                <a:gd name="T20" fmla="*/ 143 w 367"/>
                <a:gd name="T21" fmla="*/ 485 h 524"/>
                <a:gd name="T22" fmla="*/ 51 w 367"/>
                <a:gd name="T23" fmla="*/ 445 h 524"/>
                <a:gd name="T24" fmla="*/ 5 w 367"/>
                <a:gd name="T25" fmla="*/ 424 h 524"/>
                <a:gd name="T26" fmla="*/ 32 w 367"/>
                <a:gd name="T27" fmla="*/ 322 h 524"/>
                <a:gd name="T28" fmla="*/ 32 w 367"/>
                <a:gd name="T29" fmla="*/ 319 h 524"/>
                <a:gd name="T30" fmla="*/ 29 w 367"/>
                <a:gd name="T31" fmla="*/ 279 h 524"/>
                <a:gd name="T32" fmla="*/ 27 w 367"/>
                <a:gd name="T33" fmla="*/ 251 h 524"/>
                <a:gd name="T34" fmla="*/ 16 w 367"/>
                <a:gd name="T35" fmla="*/ 237 h 524"/>
                <a:gd name="T36" fmla="*/ 8 w 367"/>
                <a:gd name="T37" fmla="*/ 218 h 524"/>
                <a:gd name="T38" fmla="*/ 0 w 367"/>
                <a:gd name="T39" fmla="*/ 191 h 524"/>
                <a:gd name="T40" fmla="*/ 3 w 367"/>
                <a:gd name="T41" fmla="*/ 168 h 524"/>
                <a:gd name="T42" fmla="*/ 2 w 367"/>
                <a:gd name="T43" fmla="*/ 131 h 524"/>
                <a:gd name="T44" fmla="*/ 45 w 367"/>
                <a:gd name="T45" fmla="*/ 106 h 524"/>
                <a:gd name="T46" fmla="*/ 48 w 367"/>
                <a:gd name="T47" fmla="*/ 74 h 524"/>
                <a:gd name="T48" fmla="*/ 54 w 367"/>
                <a:gd name="T49" fmla="*/ 69 h 524"/>
                <a:gd name="T50" fmla="*/ 69 w 367"/>
                <a:gd name="T51" fmla="*/ 45 h 524"/>
                <a:gd name="T52" fmla="*/ 72 w 367"/>
                <a:gd name="T53" fmla="*/ 8 h 524"/>
                <a:gd name="T54" fmla="*/ 74 w 367"/>
                <a:gd name="T55" fmla="*/ 0 h 524"/>
                <a:gd name="T56" fmla="*/ 120 w 367"/>
                <a:gd name="T57" fmla="*/ 88 h 524"/>
                <a:gd name="T58" fmla="*/ 163 w 367"/>
                <a:gd name="T59" fmla="*/ 130 h 524"/>
                <a:gd name="T60" fmla="*/ 207 w 367"/>
                <a:gd name="T61" fmla="*/ 85 h 524"/>
                <a:gd name="T62" fmla="*/ 255 w 367"/>
                <a:gd name="T63" fmla="*/ 99 h 524"/>
                <a:gd name="T64" fmla="*/ 306 w 367"/>
                <a:gd name="T65" fmla="*/ 115 h 524"/>
                <a:gd name="T66" fmla="*/ 341 w 367"/>
                <a:gd name="T67" fmla="*/ 123 h 524"/>
                <a:gd name="T68" fmla="*/ 367 w 367"/>
                <a:gd name="T69" fmla="*/ 12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524">
                  <a:moveTo>
                    <a:pt x="367" y="128"/>
                  </a:moveTo>
                  <a:lnTo>
                    <a:pt x="344" y="144"/>
                  </a:lnTo>
                  <a:lnTo>
                    <a:pt x="314" y="203"/>
                  </a:lnTo>
                  <a:lnTo>
                    <a:pt x="285" y="282"/>
                  </a:lnTo>
                  <a:lnTo>
                    <a:pt x="266" y="389"/>
                  </a:lnTo>
                  <a:lnTo>
                    <a:pt x="293" y="490"/>
                  </a:lnTo>
                  <a:lnTo>
                    <a:pt x="296" y="495"/>
                  </a:lnTo>
                  <a:lnTo>
                    <a:pt x="163" y="522"/>
                  </a:lnTo>
                  <a:lnTo>
                    <a:pt x="157" y="524"/>
                  </a:lnTo>
                  <a:lnTo>
                    <a:pt x="152" y="509"/>
                  </a:lnTo>
                  <a:lnTo>
                    <a:pt x="143" y="485"/>
                  </a:lnTo>
                  <a:lnTo>
                    <a:pt x="51" y="445"/>
                  </a:lnTo>
                  <a:lnTo>
                    <a:pt x="5" y="424"/>
                  </a:lnTo>
                  <a:lnTo>
                    <a:pt x="32" y="322"/>
                  </a:lnTo>
                  <a:lnTo>
                    <a:pt x="32" y="319"/>
                  </a:lnTo>
                  <a:lnTo>
                    <a:pt x="29" y="279"/>
                  </a:lnTo>
                  <a:lnTo>
                    <a:pt x="27" y="251"/>
                  </a:lnTo>
                  <a:lnTo>
                    <a:pt x="16" y="237"/>
                  </a:lnTo>
                  <a:lnTo>
                    <a:pt x="8" y="218"/>
                  </a:lnTo>
                  <a:lnTo>
                    <a:pt x="0" y="191"/>
                  </a:lnTo>
                  <a:lnTo>
                    <a:pt x="3" y="168"/>
                  </a:lnTo>
                  <a:lnTo>
                    <a:pt x="2" y="131"/>
                  </a:lnTo>
                  <a:lnTo>
                    <a:pt x="45" y="106"/>
                  </a:lnTo>
                  <a:lnTo>
                    <a:pt x="48" y="74"/>
                  </a:lnTo>
                  <a:lnTo>
                    <a:pt x="54" y="69"/>
                  </a:lnTo>
                  <a:lnTo>
                    <a:pt x="69" y="45"/>
                  </a:lnTo>
                  <a:lnTo>
                    <a:pt x="72" y="8"/>
                  </a:lnTo>
                  <a:lnTo>
                    <a:pt x="74" y="0"/>
                  </a:lnTo>
                  <a:lnTo>
                    <a:pt x="120" y="88"/>
                  </a:lnTo>
                  <a:lnTo>
                    <a:pt x="163" y="130"/>
                  </a:lnTo>
                  <a:lnTo>
                    <a:pt x="207" y="85"/>
                  </a:lnTo>
                  <a:lnTo>
                    <a:pt x="255" y="99"/>
                  </a:lnTo>
                  <a:lnTo>
                    <a:pt x="306" y="115"/>
                  </a:lnTo>
                  <a:lnTo>
                    <a:pt x="341" y="123"/>
                  </a:lnTo>
                  <a:lnTo>
                    <a:pt x="367" y="128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AEE87F9-7D88-2069-5816-64A16F81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3" y="2805113"/>
              <a:ext cx="1384300" cy="1968500"/>
            </a:xfrm>
            <a:custGeom>
              <a:avLst/>
              <a:gdLst>
                <a:gd name="T0" fmla="*/ 394 w 872"/>
                <a:gd name="T1" fmla="*/ 3 h 1240"/>
                <a:gd name="T2" fmla="*/ 434 w 872"/>
                <a:gd name="T3" fmla="*/ 37 h 1240"/>
                <a:gd name="T4" fmla="*/ 554 w 872"/>
                <a:gd name="T5" fmla="*/ 99 h 1240"/>
                <a:gd name="T6" fmla="*/ 548 w 872"/>
                <a:gd name="T7" fmla="*/ 158 h 1240"/>
                <a:gd name="T8" fmla="*/ 566 w 872"/>
                <a:gd name="T9" fmla="*/ 210 h 1240"/>
                <a:gd name="T10" fmla="*/ 623 w 872"/>
                <a:gd name="T11" fmla="*/ 285 h 1240"/>
                <a:gd name="T12" fmla="*/ 634 w 872"/>
                <a:gd name="T13" fmla="*/ 378 h 1240"/>
                <a:gd name="T14" fmla="*/ 636 w 872"/>
                <a:gd name="T15" fmla="*/ 383 h 1240"/>
                <a:gd name="T16" fmla="*/ 650 w 872"/>
                <a:gd name="T17" fmla="*/ 447 h 1240"/>
                <a:gd name="T18" fmla="*/ 671 w 872"/>
                <a:gd name="T19" fmla="*/ 546 h 1240"/>
                <a:gd name="T20" fmla="*/ 801 w 872"/>
                <a:gd name="T21" fmla="*/ 621 h 1240"/>
                <a:gd name="T22" fmla="*/ 830 w 872"/>
                <a:gd name="T23" fmla="*/ 639 h 1240"/>
                <a:gd name="T24" fmla="*/ 843 w 872"/>
                <a:gd name="T25" fmla="*/ 645 h 1240"/>
                <a:gd name="T26" fmla="*/ 872 w 872"/>
                <a:gd name="T27" fmla="*/ 743 h 1240"/>
                <a:gd name="T28" fmla="*/ 859 w 872"/>
                <a:gd name="T29" fmla="*/ 757 h 1240"/>
                <a:gd name="T30" fmla="*/ 840 w 872"/>
                <a:gd name="T31" fmla="*/ 780 h 1240"/>
                <a:gd name="T32" fmla="*/ 838 w 872"/>
                <a:gd name="T33" fmla="*/ 788 h 1240"/>
                <a:gd name="T34" fmla="*/ 828 w 872"/>
                <a:gd name="T35" fmla="*/ 814 h 1240"/>
                <a:gd name="T36" fmla="*/ 812 w 872"/>
                <a:gd name="T37" fmla="*/ 865 h 1240"/>
                <a:gd name="T38" fmla="*/ 772 w 872"/>
                <a:gd name="T39" fmla="*/ 985 h 1240"/>
                <a:gd name="T40" fmla="*/ 809 w 872"/>
                <a:gd name="T41" fmla="*/ 1174 h 1240"/>
                <a:gd name="T42" fmla="*/ 814 w 872"/>
                <a:gd name="T43" fmla="*/ 1192 h 1240"/>
                <a:gd name="T44" fmla="*/ 724 w 872"/>
                <a:gd name="T45" fmla="*/ 1240 h 1240"/>
                <a:gd name="T46" fmla="*/ 638 w 872"/>
                <a:gd name="T47" fmla="*/ 1236 h 1240"/>
                <a:gd name="T48" fmla="*/ 633 w 872"/>
                <a:gd name="T49" fmla="*/ 1236 h 1240"/>
                <a:gd name="T50" fmla="*/ 612 w 872"/>
                <a:gd name="T51" fmla="*/ 1236 h 1240"/>
                <a:gd name="T52" fmla="*/ 551 w 872"/>
                <a:gd name="T53" fmla="*/ 1203 h 1240"/>
                <a:gd name="T54" fmla="*/ 548 w 872"/>
                <a:gd name="T55" fmla="*/ 1200 h 1240"/>
                <a:gd name="T56" fmla="*/ 509 w 872"/>
                <a:gd name="T57" fmla="*/ 1177 h 1240"/>
                <a:gd name="T58" fmla="*/ 508 w 872"/>
                <a:gd name="T59" fmla="*/ 1177 h 1240"/>
                <a:gd name="T60" fmla="*/ 477 w 872"/>
                <a:gd name="T61" fmla="*/ 1160 h 1240"/>
                <a:gd name="T62" fmla="*/ 487 w 872"/>
                <a:gd name="T63" fmla="*/ 1131 h 1240"/>
                <a:gd name="T64" fmla="*/ 506 w 872"/>
                <a:gd name="T65" fmla="*/ 1076 h 1240"/>
                <a:gd name="T66" fmla="*/ 477 w 872"/>
                <a:gd name="T67" fmla="*/ 974 h 1240"/>
                <a:gd name="T68" fmla="*/ 468 w 872"/>
                <a:gd name="T69" fmla="*/ 914 h 1240"/>
                <a:gd name="T70" fmla="*/ 378 w 872"/>
                <a:gd name="T71" fmla="*/ 873 h 1240"/>
                <a:gd name="T72" fmla="*/ 330 w 872"/>
                <a:gd name="T73" fmla="*/ 852 h 1240"/>
                <a:gd name="T74" fmla="*/ 316 w 872"/>
                <a:gd name="T75" fmla="*/ 846 h 1240"/>
                <a:gd name="T76" fmla="*/ 271 w 872"/>
                <a:gd name="T77" fmla="*/ 900 h 1240"/>
                <a:gd name="T78" fmla="*/ 253 w 872"/>
                <a:gd name="T79" fmla="*/ 849 h 1240"/>
                <a:gd name="T80" fmla="*/ 245 w 872"/>
                <a:gd name="T81" fmla="*/ 830 h 1240"/>
                <a:gd name="T82" fmla="*/ 242 w 872"/>
                <a:gd name="T83" fmla="*/ 823 h 1240"/>
                <a:gd name="T84" fmla="*/ 239 w 872"/>
                <a:gd name="T85" fmla="*/ 806 h 1240"/>
                <a:gd name="T86" fmla="*/ 263 w 872"/>
                <a:gd name="T87" fmla="*/ 721 h 1240"/>
                <a:gd name="T88" fmla="*/ 194 w 872"/>
                <a:gd name="T89" fmla="*/ 605 h 1240"/>
                <a:gd name="T90" fmla="*/ 168 w 872"/>
                <a:gd name="T91" fmla="*/ 567 h 1240"/>
                <a:gd name="T92" fmla="*/ 0 w 872"/>
                <a:gd name="T93" fmla="*/ 424 h 1240"/>
                <a:gd name="T94" fmla="*/ 223 w 872"/>
                <a:gd name="T95" fmla="*/ 208 h 1240"/>
                <a:gd name="T96" fmla="*/ 186 w 872"/>
                <a:gd name="T97" fmla="*/ 54 h 1240"/>
                <a:gd name="T98" fmla="*/ 242 w 872"/>
                <a:gd name="T99" fmla="*/ 0 h 1240"/>
                <a:gd name="T100" fmla="*/ 394 w 872"/>
                <a:gd name="T101" fmla="*/ 3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2" h="1240">
                  <a:moveTo>
                    <a:pt x="394" y="3"/>
                  </a:moveTo>
                  <a:lnTo>
                    <a:pt x="434" y="37"/>
                  </a:lnTo>
                  <a:lnTo>
                    <a:pt x="554" y="99"/>
                  </a:lnTo>
                  <a:lnTo>
                    <a:pt x="548" y="158"/>
                  </a:lnTo>
                  <a:lnTo>
                    <a:pt x="566" y="210"/>
                  </a:lnTo>
                  <a:lnTo>
                    <a:pt x="623" y="285"/>
                  </a:lnTo>
                  <a:lnTo>
                    <a:pt x="634" y="378"/>
                  </a:lnTo>
                  <a:lnTo>
                    <a:pt x="636" y="383"/>
                  </a:lnTo>
                  <a:lnTo>
                    <a:pt x="650" y="447"/>
                  </a:lnTo>
                  <a:lnTo>
                    <a:pt x="671" y="546"/>
                  </a:lnTo>
                  <a:lnTo>
                    <a:pt x="801" y="621"/>
                  </a:lnTo>
                  <a:lnTo>
                    <a:pt x="830" y="639"/>
                  </a:lnTo>
                  <a:lnTo>
                    <a:pt x="843" y="645"/>
                  </a:lnTo>
                  <a:lnTo>
                    <a:pt x="872" y="743"/>
                  </a:lnTo>
                  <a:lnTo>
                    <a:pt x="859" y="757"/>
                  </a:lnTo>
                  <a:lnTo>
                    <a:pt x="840" y="780"/>
                  </a:lnTo>
                  <a:lnTo>
                    <a:pt x="838" y="788"/>
                  </a:lnTo>
                  <a:lnTo>
                    <a:pt x="828" y="814"/>
                  </a:lnTo>
                  <a:lnTo>
                    <a:pt x="812" y="865"/>
                  </a:lnTo>
                  <a:lnTo>
                    <a:pt x="772" y="985"/>
                  </a:lnTo>
                  <a:lnTo>
                    <a:pt x="809" y="1174"/>
                  </a:lnTo>
                  <a:lnTo>
                    <a:pt x="814" y="1192"/>
                  </a:lnTo>
                  <a:lnTo>
                    <a:pt x="724" y="1240"/>
                  </a:lnTo>
                  <a:lnTo>
                    <a:pt x="638" y="1236"/>
                  </a:lnTo>
                  <a:lnTo>
                    <a:pt x="633" y="1236"/>
                  </a:lnTo>
                  <a:lnTo>
                    <a:pt x="612" y="1236"/>
                  </a:lnTo>
                  <a:lnTo>
                    <a:pt x="551" y="1203"/>
                  </a:lnTo>
                  <a:lnTo>
                    <a:pt x="548" y="1200"/>
                  </a:lnTo>
                  <a:lnTo>
                    <a:pt x="509" y="1177"/>
                  </a:lnTo>
                  <a:lnTo>
                    <a:pt x="508" y="1177"/>
                  </a:lnTo>
                  <a:lnTo>
                    <a:pt x="477" y="1160"/>
                  </a:lnTo>
                  <a:lnTo>
                    <a:pt x="487" y="1131"/>
                  </a:lnTo>
                  <a:lnTo>
                    <a:pt x="506" y="1076"/>
                  </a:lnTo>
                  <a:lnTo>
                    <a:pt x="477" y="974"/>
                  </a:lnTo>
                  <a:lnTo>
                    <a:pt x="468" y="914"/>
                  </a:lnTo>
                  <a:lnTo>
                    <a:pt x="378" y="873"/>
                  </a:lnTo>
                  <a:lnTo>
                    <a:pt x="330" y="852"/>
                  </a:lnTo>
                  <a:lnTo>
                    <a:pt x="316" y="846"/>
                  </a:lnTo>
                  <a:lnTo>
                    <a:pt x="271" y="900"/>
                  </a:lnTo>
                  <a:lnTo>
                    <a:pt x="253" y="849"/>
                  </a:lnTo>
                  <a:lnTo>
                    <a:pt x="245" y="830"/>
                  </a:lnTo>
                  <a:lnTo>
                    <a:pt x="242" y="823"/>
                  </a:lnTo>
                  <a:lnTo>
                    <a:pt x="239" y="806"/>
                  </a:lnTo>
                  <a:lnTo>
                    <a:pt x="263" y="721"/>
                  </a:lnTo>
                  <a:lnTo>
                    <a:pt x="194" y="605"/>
                  </a:lnTo>
                  <a:lnTo>
                    <a:pt x="168" y="567"/>
                  </a:lnTo>
                  <a:lnTo>
                    <a:pt x="0" y="424"/>
                  </a:lnTo>
                  <a:lnTo>
                    <a:pt x="223" y="208"/>
                  </a:lnTo>
                  <a:lnTo>
                    <a:pt x="186" y="54"/>
                  </a:lnTo>
                  <a:lnTo>
                    <a:pt x="242" y="0"/>
                  </a:lnTo>
                  <a:lnTo>
                    <a:pt x="394" y="3"/>
                  </a:lnTo>
                  <a:close/>
                </a:path>
              </a:pathLst>
            </a:custGeom>
            <a:solidFill>
              <a:srgbClr val="E799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B44A0B6-5652-A33D-C345-7D3678089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588" y="5770563"/>
              <a:ext cx="693738" cy="1077913"/>
            </a:xfrm>
            <a:custGeom>
              <a:avLst/>
              <a:gdLst>
                <a:gd name="T0" fmla="*/ 437 w 437"/>
                <a:gd name="T1" fmla="*/ 233 h 679"/>
                <a:gd name="T2" fmla="*/ 394 w 437"/>
                <a:gd name="T3" fmla="*/ 273 h 679"/>
                <a:gd name="T4" fmla="*/ 421 w 437"/>
                <a:gd name="T5" fmla="*/ 289 h 679"/>
                <a:gd name="T6" fmla="*/ 386 w 437"/>
                <a:gd name="T7" fmla="*/ 329 h 679"/>
                <a:gd name="T8" fmla="*/ 376 w 437"/>
                <a:gd name="T9" fmla="*/ 333 h 679"/>
                <a:gd name="T10" fmla="*/ 290 w 437"/>
                <a:gd name="T11" fmla="*/ 358 h 679"/>
                <a:gd name="T12" fmla="*/ 277 w 437"/>
                <a:gd name="T13" fmla="*/ 410 h 679"/>
                <a:gd name="T14" fmla="*/ 272 w 437"/>
                <a:gd name="T15" fmla="*/ 467 h 679"/>
                <a:gd name="T16" fmla="*/ 264 w 437"/>
                <a:gd name="T17" fmla="*/ 498 h 679"/>
                <a:gd name="T18" fmla="*/ 256 w 437"/>
                <a:gd name="T19" fmla="*/ 595 h 679"/>
                <a:gd name="T20" fmla="*/ 184 w 437"/>
                <a:gd name="T21" fmla="*/ 647 h 679"/>
                <a:gd name="T22" fmla="*/ 149 w 437"/>
                <a:gd name="T23" fmla="*/ 679 h 679"/>
                <a:gd name="T24" fmla="*/ 147 w 437"/>
                <a:gd name="T25" fmla="*/ 677 h 679"/>
                <a:gd name="T26" fmla="*/ 125 w 437"/>
                <a:gd name="T27" fmla="*/ 621 h 679"/>
                <a:gd name="T28" fmla="*/ 118 w 437"/>
                <a:gd name="T29" fmla="*/ 605 h 679"/>
                <a:gd name="T30" fmla="*/ 101 w 437"/>
                <a:gd name="T31" fmla="*/ 607 h 679"/>
                <a:gd name="T32" fmla="*/ 88 w 437"/>
                <a:gd name="T33" fmla="*/ 608 h 679"/>
                <a:gd name="T34" fmla="*/ 82 w 437"/>
                <a:gd name="T35" fmla="*/ 526 h 679"/>
                <a:gd name="T36" fmla="*/ 53 w 437"/>
                <a:gd name="T37" fmla="*/ 485 h 679"/>
                <a:gd name="T38" fmla="*/ 0 w 437"/>
                <a:gd name="T39" fmla="*/ 371 h 679"/>
                <a:gd name="T40" fmla="*/ 19 w 437"/>
                <a:gd name="T41" fmla="*/ 281 h 679"/>
                <a:gd name="T42" fmla="*/ 49 w 437"/>
                <a:gd name="T43" fmla="*/ 209 h 679"/>
                <a:gd name="T44" fmla="*/ 37 w 437"/>
                <a:gd name="T45" fmla="*/ 112 h 679"/>
                <a:gd name="T46" fmla="*/ 69 w 437"/>
                <a:gd name="T47" fmla="*/ 110 h 679"/>
                <a:gd name="T48" fmla="*/ 98 w 437"/>
                <a:gd name="T49" fmla="*/ 56 h 679"/>
                <a:gd name="T50" fmla="*/ 106 w 437"/>
                <a:gd name="T51" fmla="*/ 43 h 679"/>
                <a:gd name="T52" fmla="*/ 109 w 437"/>
                <a:gd name="T53" fmla="*/ 0 h 679"/>
                <a:gd name="T54" fmla="*/ 184 w 437"/>
                <a:gd name="T55" fmla="*/ 52 h 679"/>
                <a:gd name="T56" fmla="*/ 208 w 437"/>
                <a:gd name="T57" fmla="*/ 70 h 679"/>
                <a:gd name="T58" fmla="*/ 218 w 437"/>
                <a:gd name="T59" fmla="*/ 76 h 679"/>
                <a:gd name="T60" fmla="*/ 237 w 437"/>
                <a:gd name="T61" fmla="*/ 94 h 679"/>
                <a:gd name="T62" fmla="*/ 279 w 437"/>
                <a:gd name="T63" fmla="*/ 75 h 679"/>
                <a:gd name="T64" fmla="*/ 299 w 437"/>
                <a:gd name="T65" fmla="*/ 80 h 679"/>
                <a:gd name="T66" fmla="*/ 344 w 437"/>
                <a:gd name="T67" fmla="*/ 88 h 679"/>
                <a:gd name="T68" fmla="*/ 362 w 437"/>
                <a:gd name="T69" fmla="*/ 150 h 679"/>
                <a:gd name="T70" fmla="*/ 407 w 437"/>
                <a:gd name="T71" fmla="*/ 200 h 679"/>
                <a:gd name="T72" fmla="*/ 437 w 437"/>
                <a:gd name="T73" fmla="*/ 233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7" h="679">
                  <a:moveTo>
                    <a:pt x="437" y="233"/>
                  </a:moveTo>
                  <a:lnTo>
                    <a:pt x="394" y="273"/>
                  </a:lnTo>
                  <a:lnTo>
                    <a:pt x="421" y="289"/>
                  </a:lnTo>
                  <a:lnTo>
                    <a:pt x="386" y="329"/>
                  </a:lnTo>
                  <a:lnTo>
                    <a:pt x="376" y="333"/>
                  </a:lnTo>
                  <a:lnTo>
                    <a:pt x="290" y="358"/>
                  </a:lnTo>
                  <a:lnTo>
                    <a:pt x="277" y="410"/>
                  </a:lnTo>
                  <a:lnTo>
                    <a:pt x="272" y="467"/>
                  </a:lnTo>
                  <a:lnTo>
                    <a:pt x="264" y="498"/>
                  </a:lnTo>
                  <a:lnTo>
                    <a:pt x="256" y="595"/>
                  </a:lnTo>
                  <a:lnTo>
                    <a:pt x="184" y="647"/>
                  </a:lnTo>
                  <a:lnTo>
                    <a:pt x="149" y="679"/>
                  </a:lnTo>
                  <a:lnTo>
                    <a:pt x="147" y="677"/>
                  </a:lnTo>
                  <a:lnTo>
                    <a:pt x="125" y="621"/>
                  </a:lnTo>
                  <a:lnTo>
                    <a:pt x="118" y="605"/>
                  </a:lnTo>
                  <a:lnTo>
                    <a:pt x="101" y="607"/>
                  </a:lnTo>
                  <a:lnTo>
                    <a:pt x="88" y="608"/>
                  </a:lnTo>
                  <a:lnTo>
                    <a:pt x="82" y="526"/>
                  </a:lnTo>
                  <a:lnTo>
                    <a:pt x="53" y="485"/>
                  </a:lnTo>
                  <a:lnTo>
                    <a:pt x="0" y="371"/>
                  </a:lnTo>
                  <a:lnTo>
                    <a:pt x="19" y="281"/>
                  </a:lnTo>
                  <a:lnTo>
                    <a:pt x="49" y="209"/>
                  </a:lnTo>
                  <a:lnTo>
                    <a:pt x="37" y="112"/>
                  </a:lnTo>
                  <a:lnTo>
                    <a:pt x="69" y="110"/>
                  </a:lnTo>
                  <a:lnTo>
                    <a:pt x="98" y="56"/>
                  </a:lnTo>
                  <a:lnTo>
                    <a:pt x="106" y="43"/>
                  </a:lnTo>
                  <a:lnTo>
                    <a:pt x="109" y="0"/>
                  </a:lnTo>
                  <a:lnTo>
                    <a:pt x="184" y="52"/>
                  </a:lnTo>
                  <a:lnTo>
                    <a:pt x="208" y="70"/>
                  </a:lnTo>
                  <a:lnTo>
                    <a:pt x="218" y="76"/>
                  </a:lnTo>
                  <a:lnTo>
                    <a:pt x="237" y="94"/>
                  </a:lnTo>
                  <a:lnTo>
                    <a:pt x="279" y="75"/>
                  </a:lnTo>
                  <a:lnTo>
                    <a:pt x="299" y="80"/>
                  </a:lnTo>
                  <a:lnTo>
                    <a:pt x="344" y="88"/>
                  </a:lnTo>
                  <a:lnTo>
                    <a:pt x="362" y="150"/>
                  </a:lnTo>
                  <a:lnTo>
                    <a:pt x="407" y="200"/>
                  </a:lnTo>
                  <a:lnTo>
                    <a:pt x="437" y="233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CEACC5A-736E-01E3-7360-CC46CABC8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438150"/>
              <a:ext cx="1390650" cy="1252538"/>
            </a:xfrm>
            <a:custGeom>
              <a:avLst/>
              <a:gdLst>
                <a:gd name="T0" fmla="*/ 779 w 876"/>
                <a:gd name="T1" fmla="*/ 64 h 789"/>
                <a:gd name="T2" fmla="*/ 795 w 876"/>
                <a:gd name="T3" fmla="*/ 185 h 789"/>
                <a:gd name="T4" fmla="*/ 812 w 876"/>
                <a:gd name="T5" fmla="*/ 241 h 789"/>
                <a:gd name="T6" fmla="*/ 876 w 876"/>
                <a:gd name="T7" fmla="*/ 520 h 789"/>
                <a:gd name="T8" fmla="*/ 795 w 876"/>
                <a:gd name="T9" fmla="*/ 684 h 789"/>
                <a:gd name="T10" fmla="*/ 775 w 876"/>
                <a:gd name="T11" fmla="*/ 765 h 789"/>
                <a:gd name="T12" fmla="*/ 771 w 876"/>
                <a:gd name="T13" fmla="*/ 789 h 789"/>
                <a:gd name="T14" fmla="*/ 691 w 876"/>
                <a:gd name="T15" fmla="*/ 724 h 789"/>
                <a:gd name="T16" fmla="*/ 630 w 876"/>
                <a:gd name="T17" fmla="*/ 719 h 789"/>
                <a:gd name="T18" fmla="*/ 476 w 876"/>
                <a:gd name="T19" fmla="*/ 708 h 789"/>
                <a:gd name="T20" fmla="*/ 425 w 876"/>
                <a:gd name="T21" fmla="*/ 581 h 789"/>
                <a:gd name="T22" fmla="*/ 429 w 876"/>
                <a:gd name="T23" fmla="*/ 514 h 789"/>
                <a:gd name="T24" fmla="*/ 279 w 876"/>
                <a:gd name="T25" fmla="*/ 384 h 789"/>
                <a:gd name="T26" fmla="*/ 0 w 876"/>
                <a:gd name="T27" fmla="*/ 341 h 789"/>
                <a:gd name="T28" fmla="*/ 79 w 876"/>
                <a:gd name="T29" fmla="*/ 269 h 789"/>
                <a:gd name="T30" fmla="*/ 53 w 876"/>
                <a:gd name="T31" fmla="*/ 121 h 789"/>
                <a:gd name="T32" fmla="*/ 96 w 876"/>
                <a:gd name="T33" fmla="*/ 30 h 789"/>
                <a:gd name="T34" fmla="*/ 101 w 876"/>
                <a:gd name="T35" fmla="*/ 0 h 789"/>
                <a:gd name="T36" fmla="*/ 183 w 876"/>
                <a:gd name="T37" fmla="*/ 121 h 789"/>
                <a:gd name="T38" fmla="*/ 487 w 876"/>
                <a:gd name="T39" fmla="*/ 229 h 789"/>
                <a:gd name="T40" fmla="*/ 516 w 876"/>
                <a:gd name="T41" fmla="*/ 214 h 789"/>
                <a:gd name="T42" fmla="*/ 545 w 876"/>
                <a:gd name="T43" fmla="*/ 174 h 789"/>
                <a:gd name="T44" fmla="*/ 779 w 876"/>
                <a:gd name="T45" fmla="*/ 6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9">
                  <a:moveTo>
                    <a:pt x="779" y="64"/>
                  </a:moveTo>
                  <a:lnTo>
                    <a:pt x="795" y="185"/>
                  </a:lnTo>
                  <a:lnTo>
                    <a:pt x="812" y="241"/>
                  </a:lnTo>
                  <a:lnTo>
                    <a:pt x="876" y="520"/>
                  </a:lnTo>
                  <a:lnTo>
                    <a:pt x="795" y="684"/>
                  </a:lnTo>
                  <a:lnTo>
                    <a:pt x="775" y="765"/>
                  </a:lnTo>
                  <a:lnTo>
                    <a:pt x="771" y="789"/>
                  </a:lnTo>
                  <a:lnTo>
                    <a:pt x="691" y="724"/>
                  </a:lnTo>
                  <a:lnTo>
                    <a:pt x="630" y="719"/>
                  </a:lnTo>
                  <a:lnTo>
                    <a:pt x="476" y="708"/>
                  </a:lnTo>
                  <a:lnTo>
                    <a:pt x="425" y="581"/>
                  </a:lnTo>
                  <a:lnTo>
                    <a:pt x="429" y="514"/>
                  </a:lnTo>
                  <a:lnTo>
                    <a:pt x="279" y="384"/>
                  </a:lnTo>
                  <a:lnTo>
                    <a:pt x="0" y="341"/>
                  </a:lnTo>
                  <a:lnTo>
                    <a:pt x="79" y="269"/>
                  </a:lnTo>
                  <a:lnTo>
                    <a:pt x="53" y="121"/>
                  </a:lnTo>
                  <a:lnTo>
                    <a:pt x="96" y="30"/>
                  </a:lnTo>
                  <a:lnTo>
                    <a:pt x="101" y="0"/>
                  </a:lnTo>
                  <a:lnTo>
                    <a:pt x="183" y="121"/>
                  </a:lnTo>
                  <a:lnTo>
                    <a:pt x="487" y="229"/>
                  </a:lnTo>
                  <a:lnTo>
                    <a:pt x="516" y="214"/>
                  </a:lnTo>
                  <a:lnTo>
                    <a:pt x="545" y="174"/>
                  </a:lnTo>
                  <a:lnTo>
                    <a:pt x="779" y="64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52F254F-F121-6381-BB13-8BD0EB0A1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1612900"/>
              <a:ext cx="1658938" cy="2216150"/>
            </a:xfrm>
            <a:custGeom>
              <a:avLst/>
              <a:gdLst>
                <a:gd name="T0" fmla="*/ 1033 w 1045"/>
                <a:gd name="T1" fmla="*/ 1300 h 1396"/>
                <a:gd name="T2" fmla="*/ 952 w 1045"/>
                <a:gd name="T3" fmla="*/ 1369 h 1396"/>
                <a:gd name="T4" fmla="*/ 900 w 1045"/>
                <a:gd name="T5" fmla="*/ 1342 h 1396"/>
                <a:gd name="T6" fmla="*/ 732 w 1045"/>
                <a:gd name="T7" fmla="*/ 1371 h 1396"/>
                <a:gd name="T8" fmla="*/ 692 w 1045"/>
                <a:gd name="T9" fmla="*/ 1345 h 1396"/>
                <a:gd name="T10" fmla="*/ 518 w 1045"/>
                <a:gd name="T11" fmla="*/ 1279 h 1396"/>
                <a:gd name="T12" fmla="*/ 450 w 1045"/>
                <a:gd name="T13" fmla="*/ 1315 h 1396"/>
                <a:gd name="T14" fmla="*/ 296 w 1045"/>
                <a:gd name="T15" fmla="*/ 1396 h 1396"/>
                <a:gd name="T16" fmla="*/ 287 w 1045"/>
                <a:gd name="T17" fmla="*/ 1385 h 1396"/>
                <a:gd name="T18" fmla="*/ 264 w 1045"/>
                <a:gd name="T19" fmla="*/ 1374 h 1396"/>
                <a:gd name="T20" fmla="*/ 261 w 1045"/>
                <a:gd name="T21" fmla="*/ 1372 h 1396"/>
                <a:gd name="T22" fmla="*/ 250 w 1045"/>
                <a:gd name="T23" fmla="*/ 1340 h 1396"/>
                <a:gd name="T24" fmla="*/ 242 w 1045"/>
                <a:gd name="T25" fmla="*/ 1324 h 1396"/>
                <a:gd name="T26" fmla="*/ 212 w 1045"/>
                <a:gd name="T27" fmla="*/ 1316 h 1396"/>
                <a:gd name="T28" fmla="*/ 208 w 1045"/>
                <a:gd name="T29" fmla="*/ 1283 h 1396"/>
                <a:gd name="T30" fmla="*/ 139 w 1045"/>
                <a:gd name="T31" fmla="*/ 1228 h 1396"/>
                <a:gd name="T32" fmla="*/ 130 w 1045"/>
                <a:gd name="T33" fmla="*/ 1217 h 1396"/>
                <a:gd name="T34" fmla="*/ 104 w 1045"/>
                <a:gd name="T35" fmla="*/ 1193 h 1396"/>
                <a:gd name="T36" fmla="*/ 91 w 1045"/>
                <a:gd name="T37" fmla="*/ 1177 h 1396"/>
                <a:gd name="T38" fmla="*/ 21 w 1045"/>
                <a:gd name="T39" fmla="*/ 1103 h 1396"/>
                <a:gd name="T40" fmla="*/ 48 w 1045"/>
                <a:gd name="T41" fmla="*/ 1073 h 1396"/>
                <a:gd name="T42" fmla="*/ 85 w 1045"/>
                <a:gd name="T43" fmla="*/ 929 h 1396"/>
                <a:gd name="T44" fmla="*/ 103 w 1045"/>
                <a:gd name="T45" fmla="*/ 857 h 1396"/>
                <a:gd name="T46" fmla="*/ 103 w 1045"/>
                <a:gd name="T47" fmla="*/ 853 h 1396"/>
                <a:gd name="T48" fmla="*/ 98 w 1045"/>
                <a:gd name="T49" fmla="*/ 831 h 1396"/>
                <a:gd name="T50" fmla="*/ 111 w 1045"/>
                <a:gd name="T51" fmla="*/ 775 h 1396"/>
                <a:gd name="T52" fmla="*/ 117 w 1045"/>
                <a:gd name="T53" fmla="*/ 735 h 1396"/>
                <a:gd name="T54" fmla="*/ 114 w 1045"/>
                <a:gd name="T55" fmla="*/ 716 h 1396"/>
                <a:gd name="T56" fmla="*/ 111 w 1045"/>
                <a:gd name="T57" fmla="*/ 693 h 1396"/>
                <a:gd name="T58" fmla="*/ 104 w 1045"/>
                <a:gd name="T59" fmla="*/ 685 h 1396"/>
                <a:gd name="T60" fmla="*/ 66 w 1045"/>
                <a:gd name="T61" fmla="*/ 629 h 1396"/>
                <a:gd name="T62" fmla="*/ 88 w 1045"/>
                <a:gd name="T63" fmla="*/ 608 h 1396"/>
                <a:gd name="T64" fmla="*/ 112 w 1045"/>
                <a:gd name="T65" fmla="*/ 587 h 1396"/>
                <a:gd name="T66" fmla="*/ 35 w 1045"/>
                <a:gd name="T67" fmla="*/ 496 h 1396"/>
                <a:gd name="T68" fmla="*/ 18 w 1045"/>
                <a:gd name="T69" fmla="*/ 430 h 1396"/>
                <a:gd name="T70" fmla="*/ 0 w 1045"/>
                <a:gd name="T71" fmla="*/ 363 h 1396"/>
                <a:gd name="T72" fmla="*/ 80 w 1045"/>
                <a:gd name="T73" fmla="*/ 350 h 1396"/>
                <a:gd name="T74" fmla="*/ 101 w 1045"/>
                <a:gd name="T75" fmla="*/ 328 h 1396"/>
                <a:gd name="T76" fmla="*/ 141 w 1045"/>
                <a:gd name="T77" fmla="*/ 285 h 1396"/>
                <a:gd name="T78" fmla="*/ 143 w 1045"/>
                <a:gd name="T79" fmla="*/ 283 h 1396"/>
                <a:gd name="T80" fmla="*/ 157 w 1045"/>
                <a:gd name="T81" fmla="*/ 274 h 1396"/>
                <a:gd name="T82" fmla="*/ 288 w 1045"/>
                <a:gd name="T83" fmla="*/ 166 h 1396"/>
                <a:gd name="T84" fmla="*/ 338 w 1045"/>
                <a:gd name="T85" fmla="*/ 0 h 1396"/>
                <a:gd name="T86" fmla="*/ 514 w 1045"/>
                <a:gd name="T87" fmla="*/ 229 h 1396"/>
                <a:gd name="T88" fmla="*/ 665 w 1045"/>
                <a:gd name="T89" fmla="*/ 344 h 1396"/>
                <a:gd name="T90" fmla="*/ 649 w 1045"/>
                <a:gd name="T91" fmla="*/ 400 h 1396"/>
                <a:gd name="T92" fmla="*/ 644 w 1045"/>
                <a:gd name="T93" fmla="*/ 419 h 1396"/>
                <a:gd name="T94" fmla="*/ 620 w 1045"/>
                <a:gd name="T95" fmla="*/ 531 h 1396"/>
                <a:gd name="T96" fmla="*/ 607 w 1045"/>
                <a:gd name="T97" fmla="*/ 597 h 1396"/>
                <a:gd name="T98" fmla="*/ 601 w 1045"/>
                <a:gd name="T99" fmla="*/ 628 h 1396"/>
                <a:gd name="T100" fmla="*/ 588 w 1045"/>
                <a:gd name="T101" fmla="*/ 703 h 1396"/>
                <a:gd name="T102" fmla="*/ 607 w 1045"/>
                <a:gd name="T103" fmla="*/ 708 h 1396"/>
                <a:gd name="T104" fmla="*/ 617 w 1045"/>
                <a:gd name="T105" fmla="*/ 711 h 1396"/>
                <a:gd name="T106" fmla="*/ 620 w 1045"/>
                <a:gd name="T107" fmla="*/ 725 h 1396"/>
                <a:gd name="T108" fmla="*/ 630 w 1045"/>
                <a:gd name="T109" fmla="*/ 760 h 1396"/>
                <a:gd name="T110" fmla="*/ 832 w 1045"/>
                <a:gd name="T111" fmla="*/ 972 h 1396"/>
                <a:gd name="T112" fmla="*/ 849 w 1045"/>
                <a:gd name="T113" fmla="*/ 990 h 1396"/>
                <a:gd name="T114" fmla="*/ 928 w 1045"/>
                <a:gd name="T115" fmla="*/ 1018 h 1396"/>
                <a:gd name="T116" fmla="*/ 984 w 1045"/>
                <a:gd name="T117" fmla="*/ 1204 h 1396"/>
                <a:gd name="T118" fmla="*/ 1045 w 1045"/>
                <a:gd name="T119" fmla="*/ 1191 h 1396"/>
                <a:gd name="T120" fmla="*/ 1033 w 1045"/>
                <a:gd name="T121" fmla="*/ 130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5" h="1396">
                  <a:moveTo>
                    <a:pt x="1033" y="1300"/>
                  </a:moveTo>
                  <a:lnTo>
                    <a:pt x="952" y="1369"/>
                  </a:lnTo>
                  <a:lnTo>
                    <a:pt x="900" y="1342"/>
                  </a:lnTo>
                  <a:lnTo>
                    <a:pt x="732" y="1371"/>
                  </a:lnTo>
                  <a:lnTo>
                    <a:pt x="692" y="1345"/>
                  </a:lnTo>
                  <a:lnTo>
                    <a:pt x="518" y="1279"/>
                  </a:lnTo>
                  <a:lnTo>
                    <a:pt x="450" y="1315"/>
                  </a:lnTo>
                  <a:lnTo>
                    <a:pt x="296" y="1396"/>
                  </a:lnTo>
                  <a:lnTo>
                    <a:pt x="287" y="1385"/>
                  </a:lnTo>
                  <a:lnTo>
                    <a:pt x="264" y="1374"/>
                  </a:lnTo>
                  <a:lnTo>
                    <a:pt x="261" y="1372"/>
                  </a:lnTo>
                  <a:lnTo>
                    <a:pt x="250" y="1340"/>
                  </a:lnTo>
                  <a:lnTo>
                    <a:pt x="242" y="1324"/>
                  </a:lnTo>
                  <a:lnTo>
                    <a:pt x="212" y="1316"/>
                  </a:lnTo>
                  <a:lnTo>
                    <a:pt x="208" y="1283"/>
                  </a:lnTo>
                  <a:lnTo>
                    <a:pt x="139" y="1228"/>
                  </a:lnTo>
                  <a:lnTo>
                    <a:pt x="130" y="1217"/>
                  </a:lnTo>
                  <a:lnTo>
                    <a:pt x="104" y="1193"/>
                  </a:lnTo>
                  <a:lnTo>
                    <a:pt x="91" y="1177"/>
                  </a:lnTo>
                  <a:lnTo>
                    <a:pt x="21" y="1103"/>
                  </a:lnTo>
                  <a:lnTo>
                    <a:pt x="48" y="1073"/>
                  </a:lnTo>
                  <a:lnTo>
                    <a:pt x="85" y="929"/>
                  </a:lnTo>
                  <a:lnTo>
                    <a:pt x="103" y="857"/>
                  </a:lnTo>
                  <a:lnTo>
                    <a:pt x="103" y="853"/>
                  </a:lnTo>
                  <a:lnTo>
                    <a:pt x="98" y="831"/>
                  </a:lnTo>
                  <a:lnTo>
                    <a:pt x="111" y="775"/>
                  </a:lnTo>
                  <a:lnTo>
                    <a:pt x="117" y="735"/>
                  </a:lnTo>
                  <a:lnTo>
                    <a:pt x="114" y="716"/>
                  </a:lnTo>
                  <a:lnTo>
                    <a:pt x="111" y="693"/>
                  </a:lnTo>
                  <a:lnTo>
                    <a:pt x="104" y="685"/>
                  </a:lnTo>
                  <a:lnTo>
                    <a:pt x="66" y="629"/>
                  </a:lnTo>
                  <a:lnTo>
                    <a:pt x="88" y="608"/>
                  </a:lnTo>
                  <a:lnTo>
                    <a:pt x="112" y="587"/>
                  </a:lnTo>
                  <a:lnTo>
                    <a:pt x="35" y="496"/>
                  </a:lnTo>
                  <a:lnTo>
                    <a:pt x="18" y="430"/>
                  </a:lnTo>
                  <a:lnTo>
                    <a:pt x="0" y="363"/>
                  </a:lnTo>
                  <a:lnTo>
                    <a:pt x="80" y="350"/>
                  </a:lnTo>
                  <a:lnTo>
                    <a:pt x="101" y="328"/>
                  </a:lnTo>
                  <a:lnTo>
                    <a:pt x="141" y="285"/>
                  </a:lnTo>
                  <a:lnTo>
                    <a:pt x="143" y="283"/>
                  </a:lnTo>
                  <a:lnTo>
                    <a:pt x="157" y="274"/>
                  </a:lnTo>
                  <a:lnTo>
                    <a:pt x="288" y="166"/>
                  </a:lnTo>
                  <a:lnTo>
                    <a:pt x="338" y="0"/>
                  </a:lnTo>
                  <a:lnTo>
                    <a:pt x="514" y="229"/>
                  </a:lnTo>
                  <a:lnTo>
                    <a:pt x="665" y="344"/>
                  </a:lnTo>
                  <a:lnTo>
                    <a:pt x="649" y="400"/>
                  </a:lnTo>
                  <a:lnTo>
                    <a:pt x="644" y="419"/>
                  </a:lnTo>
                  <a:lnTo>
                    <a:pt x="620" y="531"/>
                  </a:lnTo>
                  <a:lnTo>
                    <a:pt x="607" y="597"/>
                  </a:lnTo>
                  <a:lnTo>
                    <a:pt x="601" y="628"/>
                  </a:lnTo>
                  <a:lnTo>
                    <a:pt x="588" y="703"/>
                  </a:lnTo>
                  <a:lnTo>
                    <a:pt x="607" y="708"/>
                  </a:lnTo>
                  <a:lnTo>
                    <a:pt x="617" y="711"/>
                  </a:lnTo>
                  <a:lnTo>
                    <a:pt x="620" y="725"/>
                  </a:lnTo>
                  <a:lnTo>
                    <a:pt x="630" y="760"/>
                  </a:lnTo>
                  <a:lnTo>
                    <a:pt x="832" y="972"/>
                  </a:lnTo>
                  <a:lnTo>
                    <a:pt x="849" y="990"/>
                  </a:lnTo>
                  <a:lnTo>
                    <a:pt x="928" y="1018"/>
                  </a:lnTo>
                  <a:lnTo>
                    <a:pt x="984" y="1204"/>
                  </a:lnTo>
                  <a:lnTo>
                    <a:pt x="1045" y="1191"/>
                  </a:lnTo>
                  <a:lnTo>
                    <a:pt x="1033" y="1300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9B1CB66-3163-5E3C-87D5-5B5E426A5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8" y="5019675"/>
              <a:ext cx="495300" cy="928688"/>
            </a:xfrm>
            <a:custGeom>
              <a:avLst/>
              <a:gdLst>
                <a:gd name="T0" fmla="*/ 274 w 312"/>
                <a:gd name="T1" fmla="*/ 197 h 585"/>
                <a:gd name="T2" fmla="*/ 275 w 312"/>
                <a:gd name="T3" fmla="*/ 211 h 585"/>
                <a:gd name="T4" fmla="*/ 296 w 312"/>
                <a:gd name="T5" fmla="*/ 235 h 585"/>
                <a:gd name="T6" fmla="*/ 312 w 312"/>
                <a:gd name="T7" fmla="*/ 251 h 585"/>
                <a:gd name="T8" fmla="*/ 288 w 312"/>
                <a:gd name="T9" fmla="*/ 290 h 585"/>
                <a:gd name="T10" fmla="*/ 279 w 312"/>
                <a:gd name="T11" fmla="*/ 306 h 585"/>
                <a:gd name="T12" fmla="*/ 234 w 312"/>
                <a:gd name="T13" fmla="*/ 381 h 585"/>
                <a:gd name="T14" fmla="*/ 158 w 312"/>
                <a:gd name="T15" fmla="*/ 404 h 585"/>
                <a:gd name="T16" fmla="*/ 165 w 312"/>
                <a:gd name="T17" fmla="*/ 455 h 585"/>
                <a:gd name="T18" fmla="*/ 165 w 312"/>
                <a:gd name="T19" fmla="*/ 473 h 585"/>
                <a:gd name="T20" fmla="*/ 162 w 312"/>
                <a:gd name="T21" fmla="*/ 516 h 585"/>
                <a:gd name="T22" fmla="*/ 154 w 312"/>
                <a:gd name="T23" fmla="*/ 529 h 585"/>
                <a:gd name="T24" fmla="*/ 125 w 312"/>
                <a:gd name="T25" fmla="*/ 583 h 585"/>
                <a:gd name="T26" fmla="*/ 93 w 312"/>
                <a:gd name="T27" fmla="*/ 585 h 585"/>
                <a:gd name="T28" fmla="*/ 85 w 312"/>
                <a:gd name="T29" fmla="*/ 509 h 585"/>
                <a:gd name="T30" fmla="*/ 67 w 312"/>
                <a:gd name="T31" fmla="*/ 453 h 585"/>
                <a:gd name="T32" fmla="*/ 67 w 312"/>
                <a:gd name="T33" fmla="*/ 375 h 585"/>
                <a:gd name="T34" fmla="*/ 67 w 312"/>
                <a:gd name="T35" fmla="*/ 373 h 585"/>
                <a:gd name="T36" fmla="*/ 65 w 312"/>
                <a:gd name="T37" fmla="*/ 370 h 585"/>
                <a:gd name="T38" fmla="*/ 19 w 312"/>
                <a:gd name="T39" fmla="*/ 253 h 585"/>
                <a:gd name="T40" fmla="*/ 3 w 312"/>
                <a:gd name="T41" fmla="*/ 173 h 585"/>
                <a:gd name="T42" fmla="*/ 1 w 312"/>
                <a:gd name="T43" fmla="*/ 170 h 585"/>
                <a:gd name="T44" fmla="*/ 0 w 312"/>
                <a:gd name="T45" fmla="*/ 143 h 585"/>
                <a:gd name="T46" fmla="*/ 86 w 312"/>
                <a:gd name="T47" fmla="*/ 167 h 585"/>
                <a:gd name="T48" fmla="*/ 104 w 312"/>
                <a:gd name="T49" fmla="*/ 147 h 585"/>
                <a:gd name="T50" fmla="*/ 117 w 312"/>
                <a:gd name="T51" fmla="*/ 51 h 585"/>
                <a:gd name="T52" fmla="*/ 174 w 312"/>
                <a:gd name="T53" fmla="*/ 6 h 585"/>
                <a:gd name="T54" fmla="*/ 210 w 312"/>
                <a:gd name="T55" fmla="*/ 3 h 585"/>
                <a:gd name="T56" fmla="*/ 219 w 312"/>
                <a:gd name="T57" fmla="*/ 0 h 585"/>
                <a:gd name="T58" fmla="*/ 219 w 312"/>
                <a:gd name="T59" fmla="*/ 96 h 585"/>
                <a:gd name="T60" fmla="*/ 222 w 312"/>
                <a:gd name="T61" fmla="*/ 178 h 585"/>
                <a:gd name="T62" fmla="*/ 256 w 312"/>
                <a:gd name="T63" fmla="*/ 207 h 585"/>
                <a:gd name="T64" fmla="*/ 274 w 312"/>
                <a:gd name="T65" fmla="*/ 19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2" h="585">
                  <a:moveTo>
                    <a:pt x="274" y="197"/>
                  </a:moveTo>
                  <a:lnTo>
                    <a:pt x="275" y="211"/>
                  </a:lnTo>
                  <a:lnTo>
                    <a:pt x="296" y="235"/>
                  </a:lnTo>
                  <a:lnTo>
                    <a:pt x="312" y="251"/>
                  </a:lnTo>
                  <a:lnTo>
                    <a:pt x="288" y="290"/>
                  </a:lnTo>
                  <a:lnTo>
                    <a:pt x="279" y="306"/>
                  </a:lnTo>
                  <a:lnTo>
                    <a:pt x="234" y="381"/>
                  </a:lnTo>
                  <a:lnTo>
                    <a:pt x="158" y="404"/>
                  </a:lnTo>
                  <a:lnTo>
                    <a:pt x="165" y="455"/>
                  </a:lnTo>
                  <a:lnTo>
                    <a:pt x="165" y="473"/>
                  </a:lnTo>
                  <a:lnTo>
                    <a:pt x="162" y="516"/>
                  </a:lnTo>
                  <a:lnTo>
                    <a:pt x="154" y="529"/>
                  </a:lnTo>
                  <a:lnTo>
                    <a:pt x="125" y="583"/>
                  </a:lnTo>
                  <a:lnTo>
                    <a:pt x="93" y="585"/>
                  </a:lnTo>
                  <a:lnTo>
                    <a:pt x="85" y="509"/>
                  </a:lnTo>
                  <a:lnTo>
                    <a:pt x="67" y="453"/>
                  </a:lnTo>
                  <a:lnTo>
                    <a:pt x="67" y="375"/>
                  </a:lnTo>
                  <a:lnTo>
                    <a:pt x="67" y="373"/>
                  </a:lnTo>
                  <a:lnTo>
                    <a:pt x="65" y="370"/>
                  </a:lnTo>
                  <a:lnTo>
                    <a:pt x="19" y="253"/>
                  </a:lnTo>
                  <a:lnTo>
                    <a:pt x="3" y="173"/>
                  </a:lnTo>
                  <a:lnTo>
                    <a:pt x="1" y="170"/>
                  </a:lnTo>
                  <a:lnTo>
                    <a:pt x="0" y="143"/>
                  </a:lnTo>
                  <a:lnTo>
                    <a:pt x="86" y="167"/>
                  </a:lnTo>
                  <a:lnTo>
                    <a:pt x="104" y="147"/>
                  </a:lnTo>
                  <a:lnTo>
                    <a:pt x="117" y="51"/>
                  </a:lnTo>
                  <a:lnTo>
                    <a:pt x="174" y="6"/>
                  </a:lnTo>
                  <a:lnTo>
                    <a:pt x="210" y="3"/>
                  </a:lnTo>
                  <a:lnTo>
                    <a:pt x="219" y="0"/>
                  </a:lnTo>
                  <a:lnTo>
                    <a:pt x="219" y="96"/>
                  </a:lnTo>
                  <a:lnTo>
                    <a:pt x="222" y="178"/>
                  </a:lnTo>
                  <a:lnTo>
                    <a:pt x="256" y="207"/>
                  </a:lnTo>
                  <a:lnTo>
                    <a:pt x="274" y="197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21F96BE-A9DF-E2FD-D5FC-5B48F66D8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4592638"/>
              <a:ext cx="904875" cy="1068388"/>
            </a:xfrm>
            <a:custGeom>
              <a:avLst/>
              <a:gdLst>
                <a:gd name="T0" fmla="*/ 570 w 570"/>
                <a:gd name="T1" fmla="*/ 388 h 673"/>
                <a:gd name="T2" fmla="*/ 542 w 570"/>
                <a:gd name="T3" fmla="*/ 673 h 673"/>
                <a:gd name="T4" fmla="*/ 503 w 570"/>
                <a:gd name="T5" fmla="*/ 669 h 673"/>
                <a:gd name="T6" fmla="*/ 489 w 570"/>
                <a:gd name="T7" fmla="*/ 668 h 673"/>
                <a:gd name="T8" fmla="*/ 391 w 570"/>
                <a:gd name="T9" fmla="*/ 657 h 673"/>
                <a:gd name="T10" fmla="*/ 354 w 570"/>
                <a:gd name="T11" fmla="*/ 586 h 673"/>
                <a:gd name="T12" fmla="*/ 300 w 570"/>
                <a:gd name="T13" fmla="*/ 625 h 673"/>
                <a:gd name="T14" fmla="*/ 300 w 570"/>
                <a:gd name="T15" fmla="*/ 580 h 673"/>
                <a:gd name="T16" fmla="*/ 234 w 570"/>
                <a:gd name="T17" fmla="*/ 588 h 673"/>
                <a:gd name="T18" fmla="*/ 168 w 570"/>
                <a:gd name="T19" fmla="*/ 617 h 673"/>
                <a:gd name="T20" fmla="*/ 80 w 570"/>
                <a:gd name="T21" fmla="*/ 557 h 673"/>
                <a:gd name="T22" fmla="*/ 82 w 570"/>
                <a:gd name="T23" fmla="*/ 453 h 673"/>
                <a:gd name="T24" fmla="*/ 21 w 570"/>
                <a:gd name="T25" fmla="*/ 333 h 673"/>
                <a:gd name="T26" fmla="*/ 66 w 570"/>
                <a:gd name="T27" fmla="*/ 315 h 673"/>
                <a:gd name="T28" fmla="*/ 82 w 570"/>
                <a:gd name="T29" fmla="*/ 181 h 673"/>
                <a:gd name="T30" fmla="*/ 5 w 570"/>
                <a:gd name="T31" fmla="*/ 66 h 673"/>
                <a:gd name="T32" fmla="*/ 0 w 570"/>
                <a:gd name="T33" fmla="*/ 48 h 673"/>
                <a:gd name="T34" fmla="*/ 173 w 570"/>
                <a:gd name="T35" fmla="*/ 51 h 673"/>
                <a:gd name="T36" fmla="*/ 261 w 570"/>
                <a:gd name="T37" fmla="*/ 74 h 673"/>
                <a:gd name="T38" fmla="*/ 324 w 570"/>
                <a:gd name="T39" fmla="*/ 93 h 673"/>
                <a:gd name="T40" fmla="*/ 324 w 570"/>
                <a:gd name="T41" fmla="*/ 48 h 673"/>
                <a:gd name="T42" fmla="*/ 369 w 570"/>
                <a:gd name="T43" fmla="*/ 56 h 673"/>
                <a:gd name="T44" fmla="*/ 402 w 570"/>
                <a:gd name="T45" fmla="*/ 62 h 673"/>
                <a:gd name="T46" fmla="*/ 413 w 570"/>
                <a:gd name="T47" fmla="*/ 53 h 673"/>
                <a:gd name="T48" fmla="*/ 468 w 570"/>
                <a:gd name="T49" fmla="*/ 0 h 673"/>
                <a:gd name="T50" fmla="*/ 570 w 570"/>
                <a:gd name="T51" fmla="*/ 388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0" h="673">
                  <a:moveTo>
                    <a:pt x="570" y="388"/>
                  </a:moveTo>
                  <a:lnTo>
                    <a:pt x="542" y="673"/>
                  </a:lnTo>
                  <a:lnTo>
                    <a:pt x="503" y="669"/>
                  </a:lnTo>
                  <a:lnTo>
                    <a:pt x="489" y="668"/>
                  </a:lnTo>
                  <a:lnTo>
                    <a:pt x="391" y="657"/>
                  </a:lnTo>
                  <a:lnTo>
                    <a:pt x="354" y="586"/>
                  </a:lnTo>
                  <a:lnTo>
                    <a:pt x="300" y="625"/>
                  </a:lnTo>
                  <a:lnTo>
                    <a:pt x="300" y="580"/>
                  </a:lnTo>
                  <a:lnTo>
                    <a:pt x="234" y="588"/>
                  </a:lnTo>
                  <a:lnTo>
                    <a:pt x="168" y="617"/>
                  </a:lnTo>
                  <a:lnTo>
                    <a:pt x="80" y="557"/>
                  </a:lnTo>
                  <a:lnTo>
                    <a:pt x="82" y="453"/>
                  </a:lnTo>
                  <a:lnTo>
                    <a:pt x="21" y="333"/>
                  </a:lnTo>
                  <a:lnTo>
                    <a:pt x="66" y="315"/>
                  </a:lnTo>
                  <a:lnTo>
                    <a:pt x="82" y="181"/>
                  </a:lnTo>
                  <a:lnTo>
                    <a:pt x="5" y="66"/>
                  </a:lnTo>
                  <a:lnTo>
                    <a:pt x="0" y="48"/>
                  </a:lnTo>
                  <a:lnTo>
                    <a:pt x="173" y="51"/>
                  </a:lnTo>
                  <a:lnTo>
                    <a:pt x="261" y="74"/>
                  </a:lnTo>
                  <a:lnTo>
                    <a:pt x="324" y="93"/>
                  </a:lnTo>
                  <a:lnTo>
                    <a:pt x="324" y="48"/>
                  </a:lnTo>
                  <a:lnTo>
                    <a:pt x="369" y="56"/>
                  </a:lnTo>
                  <a:lnTo>
                    <a:pt x="402" y="62"/>
                  </a:lnTo>
                  <a:lnTo>
                    <a:pt x="413" y="53"/>
                  </a:lnTo>
                  <a:lnTo>
                    <a:pt x="468" y="0"/>
                  </a:lnTo>
                  <a:lnTo>
                    <a:pt x="570" y="388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363C4C6-C559-3F87-B08B-DDEE9FDE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2155825"/>
              <a:ext cx="849313" cy="1254125"/>
            </a:xfrm>
            <a:custGeom>
              <a:avLst/>
              <a:gdLst>
                <a:gd name="T0" fmla="*/ 436 w 535"/>
                <a:gd name="T1" fmla="*/ 88 h 790"/>
                <a:gd name="T2" fmla="*/ 453 w 535"/>
                <a:gd name="T3" fmla="*/ 154 h 790"/>
                <a:gd name="T4" fmla="*/ 530 w 535"/>
                <a:gd name="T5" fmla="*/ 245 h 790"/>
                <a:gd name="T6" fmla="*/ 506 w 535"/>
                <a:gd name="T7" fmla="*/ 266 h 790"/>
                <a:gd name="T8" fmla="*/ 484 w 535"/>
                <a:gd name="T9" fmla="*/ 287 h 790"/>
                <a:gd name="T10" fmla="*/ 522 w 535"/>
                <a:gd name="T11" fmla="*/ 343 h 790"/>
                <a:gd name="T12" fmla="*/ 529 w 535"/>
                <a:gd name="T13" fmla="*/ 351 h 790"/>
                <a:gd name="T14" fmla="*/ 532 w 535"/>
                <a:gd name="T15" fmla="*/ 374 h 790"/>
                <a:gd name="T16" fmla="*/ 535 w 535"/>
                <a:gd name="T17" fmla="*/ 393 h 790"/>
                <a:gd name="T18" fmla="*/ 529 w 535"/>
                <a:gd name="T19" fmla="*/ 433 h 790"/>
                <a:gd name="T20" fmla="*/ 516 w 535"/>
                <a:gd name="T21" fmla="*/ 489 h 790"/>
                <a:gd name="T22" fmla="*/ 521 w 535"/>
                <a:gd name="T23" fmla="*/ 511 h 790"/>
                <a:gd name="T24" fmla="*/ 521 w 535"/>
                <a:gd name="T25" fmla="*/ 515 h 790"/>
                <a:gd name="T26" fmla="*/ 503 w 535"/>
                <a:gd name="T27" fmla="*/ 587 h 790"/>
                <a:gd name="T28" fmla="*/ 466 w 535"/>
                <a:gd name="T29" fmla="*/ 731 h 790"/>
                <a:gd name="T30" fmla="*/ 439 w 535"/>
                <a:gd name="T31" fmla="*/ 761 h 790"/>
                <a:gd name="T32" fmla="*/ 373 w 535"/>
                <a:gd name="T33" fmla="*/ 697 h 790"/>
                <a:gd name="T34" fmla="*/ 372 w 535"/>
                <a:gd name="T35" fmla="*/ 696 h 790"/>
                <a:gd name="T36" fmla="*/ 336 w 535"/>
                <a:gd name="T37" fmla="*/ 731 h 790"/>
                <a:gd name="T38" fmla="*/ 316 w 535"/>
                <a:gd name="T39" fmla="*/ 790 h 790"/>
                <a:gd name="T40" fmla="*/ 287 w 535"/>
                <a:gd name="T41" fmla="*/ 763 h 790"/>
                <a:gd name="T42" fmla="*/ 247 w 535"/>
                <a:gd name="T43" fmla="*/ 747 h 790"/>
                <a:gd name="T44" fmla="*/ 170 w 535"/>
                <a:gd name="T45" fmla="*/ 750 h 790"/>
                <a:gd name="T46" fmla="*/ 144 w 535"/>
                <a:gd name="T47" fmla="*/ 752 h 790"/>
                <a:gd name="T48" fmla="*/ 98 w 535"/>
                <a:gd name="T49" fmla="*/ 755 h 790"/>
                <a:gd name="T50" fmla="*/ 67 w 535"/>
                <a:gd name="T51" fmla="*/ 761 h 790"/>
                <a:gd name="T52" fmla="*/ 120 w 535"/>
                <a:gd name="T53" fmla="*/ 555 h 790"/>
                <a:gd name="T54" fmla="*/ 58 w 535"/>
                <a:gd name="T55" fmla="*/ 500 h 790"/>
                <a:gd name="T56" fmla="*/ 53 w 535"/>
                <a:gd name="T57" fmla="*/ 422 h 790"/>
                <a:gd name="T58" fmla="*/ 48 w 535"/>
                <a:gd name="T59" fmla="*/ 297 h 790"/>
                <a:gd name="T60" fmla="*/ 46 w 535"/>
                <a:gd name="T61" fmla="*/ 261 h 790"/>
                <a:gd name="T62" fmla="*/ 45 w 535"/>
                <a:gd name="T63" fmla="*/ 255 h 790"/>
                <a:gd name="T64" fmla="*/ 45 w 535"/>
                <a:gd name="T65" fmla="*/ 257 h 790"/>
                <a:gd name="T66" fmla="*/ 16 w 535"/>
                <a:gd name="T67" fmla="*/ 284 h 790"/>
                <a:gd name="T68" fmla="*/ 0 w 535"/>
                <a:gd name="T69" fmla="*/ 241 h 790"/>
                <a:gd name="T70" fmla="*/ 14 w 535"/>
                <a:gd name="T71" fmla="*/ 207 h 790"/>
                <a:gd name="T72" fmla="*/ 29 w 535"/>
                <a:gd name="T73" fmla="*/ 189 h 790"/>
                <a:gd name="T74" fmla="*/ 35 w 535"/>
                <a:gd name="T75" fmla="*/ 181 h 790"/>
                <a:gd name="T76" fmla="*/ 75 w 535"/>
                <a:gd name="T77" fmla="*/ 140 h 790"/>
                <a:gd name="T78" fmla="*/ 131 w 535"/>
                <a:gd name="T79" fmla="*/ 80 h 790"/>
                <a:gd name="T80" fmla="*/ 176 w 535"/>
                <a:gd name="T81" fmla="*/ 31 h 790"/>
                <a:gd name="T82" fmla="*/ 178 w 535"/>
                <a:gd name="T83" fmla="*/ 31 h 790"/>
                <a:gd name="T84" fmla="*/ 221 w 535"/>
                <a:gd name="T85" fmla="*/ 16 h 790"/>
                <a:gd name="T86" fmla="*/ 250 w 535"/>
                <a:gd name="T87" fmla="*/ 10 h 790"/>
                <a:gd name="T88" fmla="*/ 285 w 535"/>
                <a:gd name="T89" fmla="*/ 0 h 790"/>
                <a:gd name="T90" fmla="*/ 272 w 535"/>
                <a:gd name="T91" fmla="*/ 61 h 790"/>
                <a:gd name="T92" fmla="*/ 311 w 535"/>
                <a:gd name="T93" fmla="*/ 37 h 790"/>
                <a:gd name="T94" fmla="*/ 316 w 535"/>
                <a:gd name="T95" fmla="*/ 34 h 790"/>
                <a:gd name="T96" fmla="*/ 328 w 535"/>
                <a:gd name="T97" fmla="*/ 74 h 790"/>
                <a:gd name="T98" fmla="*/ 333 w 535"/>
                <a:gd name="T99" fmla="*/ 87 h 790"/>
                <a:gd name="T100" fmla="*/ 368 w 535"/>
                <a:gd name="T101" fmla="*/ 122 h 790"/>
                <a:gd name="T102" fmla="*/ 436 w 535"/>
                <a:gd name="T103" fmla="*/ 88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5" h="790">
                  <a:moveTo>
                    <a:pt x="436" y="88"/>
                  </a:moveTo>
                  <a:lnTo>
                    <a:pt x="453" y="154"/>
                  </a:lnTo>
                  <a:lnTo>
                    <a:pt x="530" y="245"/>
                  </a:lnTo>
                  <a:lnTo>
                    <a:pt x="506" y="266"/>
                  </a:lnTo>
                  <a:lnTo>
                    <a:pt x="484" y="287"/>
                  </a:lnTo>
                  <a:lnTo>
                    <a:pt x="522" y="343"/>
                  </a:lnTo>
                  <a:lnTo>
                    <a:pt x="529" y="351"/>
                  </a:lnTo>
                  <a:lnTo>
                    <a:pt x="532" y="374"/>
                  </a:lnTo>
                  <a:lnTo>
                    <a:pt x="535" y="393"/>
                  </a:lnTo>
                  <a:lnTo>
                    <a:pt x="529" y="433"/>
                  </a:lnTo>
                  <a:lnTo>
                    <a:pt x="516" y="489"/>
                  </a:lnTo>
                  <a:lnTo>
                    <a:pt x="521" y="511"/>
                  </a:lnTo>
                  <a:lnTo>
                    <a:pt x="521" y="515"/>
                  </a:lnTo>
                  <a:lnTo>
                    <a:pt x="503" y="587"/>
                  </a:lnTo>
                  <a:lnTo>
                    <a:pt x="466" y="731"/>
                  </a:lnTo>
                  <a:lnTo>
                    <a:pt x="439" y="761"/>
                  </a:lnTo>
                  <a:lnTo>
                    <a:pt x="373" y="697"/>
                  </a:lnTo>
                  <a:lnTo>
                    <a:pt x="372" y="696"/>
                  </a:lnTo>
                  <a:lnTo>
                    <a:pt x="336" y="731"/>
                  </a:lnTo>
                  <a:lnTo>
                    <a:pt x="316" y="790"/>
                  </a:lnTo>
                  <a:lnTo>
                    <a:pt x="287" y="763"/>
                  </a:lnTo>
                  <a:lnTo>
                    <a:pt x="247" y="747"/>
                  </a:lnTo>
                  <a:lnTo>
                    <a:pt x="170" y="750"/>
                  </a:lnTo>
                  <a:lnTo>
                    <a:pt x="144" y="752"/>
                  </a:lnTo>
                  <a:lnTo>
                    <a:pt x="98" y="755"/>
                  </a:lnTo>
                  <a:lnTo>
                    <a:pt x="67" y="761"/>
                  </a:lnTo>
                  <a:lnTo>
                    <a:pt x="120" y="555"/>
                  </a:lnTo>
                  <a:lnTo>
                    <a:pt x="58" y="500"/>
                  </a:lnTo>
                  <a:lnTo>
                    <a:pt x="53" y="422"/>
                  </a:lnTo>
                  <a:lnTo>
                    <a:pt x="48" y="297"/>
                  </a:lnTo>
                  <a:lnTo>
                    <a:pt x="46" y="261"/>
                  </a:lnTo>
                  <a:lnTo>
                    <a:pt x="45" y="255"/>
                  </a:lnTo>
                  <a:lnTo>
                    <a:pt x="45" y="257"/>
                  </a:lnTo>
                  <a:lnTo>
                    <a:pt x="16" y="284"/>
                  </a:lnTo>
                  <a:lnTo>
                    <a:pt x="0" y="241"/>
                  </a:lnTo>
                  <a:lnTo>
                    <a:pt x="14" y="207"/>
                  </a:lnTo>
                  <a:lnTo>
                    <a:pt x="29" y="189"/>
                  </a:lnTo>
                  <a:lnTo>
                    <a:pt x="35" y="181"/>
                  </a:lnTo>
                  <a:lnTo>
                    <a:pt x="75" y="140"/>
                  </a:lnTo>
                  <a:lnTo>
                    <a:pt x="131" y="80"/>
                  </a:lnTo>
                  <a:lnTo>
                    <a:pt x="176" y="31"/>
                  </a:lnTo>
                  <a:lnTo>
                    <a:pt x="178" y="31"/>
                  </a:lnTo>
                  <a:lnTo>
                    <a:pt x="221" y="16"/>
                  </a:lnTo>
                  <a:lnTo>
                    <a:pt x="250" y="10"/>
                  </a:lnTo>
                  <a:lnTo>
                    <a:pt x="285" y="0"/>
                  </a:lnTo>
                  <a:lnTo>
                    <a:pt x="272" y="61"/>
                  </a:lnTo>
                  <a:lnTo>
                    <a:pt x="311" y="37"/>
                  </a:lnTo>
                  <a:lnTo>
                    <a:pt x="316" y="34"/>
                  </a:lnTo>
                  <a:lnTo>
                    <a:pt x="328" y="74"/>
                  </a:lnTo>
                  <a:lnTo>
                    <a:pt x="333" y="87"/>
                  </a:lnTo>
                  <a:lnTo>
                    <a:pt x="368" y="122"/>
                  </a:lnTo>
                  <a:lnTo>
                    <a:pt x="436" y="88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6125E31-D678-C668-8896-E84B8580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3937000"/>
              <a:ext cx="382588" cy="736600"/>
            </a:xfrm>
            <a:custGeom>
              <a:avLst/>
              <a:gdLst>
                <a:gd name="T0" fmla="*/ 215 w 241"/>
                <a:gd name="T1" fmla="*/ 73 h 464"/>
                <a:gd name="T2" fmla="*/ 217 w 241"/>
                <a:gd name="T3" fmla="*/ 78 h 464"/>
                <a:gd name="T4" fmla="*/ 241 w 241"/>
                <a:gd name="T5" fmla="*/ 129 h 464"/>
                <a:gd name="T6" fmla="*/ 239 w 241"/>
                <a:gd name="T7" fmla="*/ 144 h 464"/>
                <a:gd name="T8" fmla="*/ 213 w 241"/>
                <a:gd name="T9" fmla="*/ 307 h 464"/>
                <a:gd name="T10" fmla="*/ 196 w 241"/>
                <a:gd name="T11" fmla="*/ 354 h 464"/>
                <a:gd name="T12" fmla="*/ 199 w 241"/>
                <a:gd name="T13" fmla="*/ 390 h 464"/>
                <a:gd name="T14" fmla="*/ 210 w 241"/>
                <a:gd name="T15" fmla="*/ 464 h 464"/>
                <a:gd name="T16" fmla="*/ 37 w 241"/>
                <a:gd name="T17" fmla="*/ 461 h 464"/>
                <a:gd name="T18" fmla="*/ 0 w 241"/>
                <a:gd name="T19" fmla="*/ 272 h 464"/>
                <a:gd name="T20" fmla="*/ 40 w 241"/>
                <a:gd name="T21" fmla="*/ 152 h 464"/>
                <a:gd name="T22" fmla="*/ 56 w 241"/>
                <a:gd name="T23" fmla="*/ 101 h 464"/>
                <a:gd name="T24" fmla="*/ 66 w 241"/>
                <a:gd name="T25" fmla="*/ 75 h 464"/>
                <a:gd name="T26" fmla="*/ 68 w 241"/>
                <a:gd name="T27" fmla="*/ 67 h 464"/>
                <a:gd name="T28" fmla="*/ 87 w 241"/>
                <a:gd name="T29" fmla="*/ 44 h 464"/>
                <a:gd name="T30" fmla="*/ 100 w 241"/>
                <a:gd name="T31" fmla="*/ 30 h 464"/>
                <a:gd name="T32" fmla="*/ 114 w 241"/>
                <a:gd name="T33" fmla="*/ 16 h 464"/>
                <a:gd name="T34" fmla="*/ 132 w 241"/>
                <a:gd name="T35" fmla="*/ 0 h 464"/>
                <a:gd name="T36" fmla="*/ 178 w 241"/>
                <a:gd name="T37" fmla="*/ 41 h 464"/>
                <a:gd name="T38" fmla="*/ 191 w 241"/>
                <a:gd name="T39" fmla="*/ 51 h 464"/>
                <a:gd name="T40" fmla="*/ 215 w 241"/>
                <a:gd name="T41" fmla="*/ 7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464">
                  <a:moveTo>
                    <a:pt x="215" y="73"/>
                  </a:moveTo>
                  <a:lnTo>
                    <a:pt x="217" y="78"/>
                  </a:lnTo>
                  <a:lnTo>
                    <a:pt x="241" y="129"/>
                  </a:lnTo>
                  <a:lnTo>
                    <a:pt x="239" y="144"/>
                  </a:lnTo>
                  <a:lnTo>
                    <a:pt x="213" y="307"/>
                  </a:lnTo>
                  <a:lnTo>
                    <a:pt x="196" y="354"/>
                  </a:lnTo>
                  <a:lnTo>
                    <a:pt x="199" y="390"/>
                  </a:lnTo>
                  <a:lnTo>
                    <a:pt x="210" y="464"/>
                  </a:lnTo>
                  <a:lnTo>
                    <a:pt x="37" y="461"/>
                  </a:lnTo>
                  <a:lnTo>
                    <a:pt x="0" y="272"/>
                  </a:lnTo>
                  <a:lnTo>
                    <a:pt x="40" y="152"/>
                  </a:lnTo>
                  <a:lnTo>
                    <a:pt x="56" y="101"/>
                  </a:lnTo>
                  <a:lnTo>
                    <a:pt x="66" y="75"/>
                  </a:lnTo>
                  <a:lnTo>
                    <a:pt x="68" y="67"/>
                  </a:lnTo>
                  <a:lnTo>
                    <a:pt x="87" y="44"/>
                  </a:lnTo>
                  <a:lnTo>
                    <a:pt x="100" y="30"/>
                  </a:lnTo>
                  <a:lnTo>
                    <a:pt x="114" y="16"/>
                  </a:lnTo>
                  <a:lnTo>
                    <a:pt x="132" y="0"/>
                  </a:lnTo>
                  <a:lnTo>
                    <a:pt x="178" y="41"/>
                  </a:lnTo>
                  <a:lnTo>
                    <a:pt x="191" y="51"/>
                  </a:lnTo>
                  <a:lnTo>
                    <a:pt x="215" y="73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47E0009-0234-9215-5089-5AEC06958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3963988"/>
              <a:ext cx="490538" cy="776288"/>
            </a:xfrm>
            <a:custGeom>
              <a:avLst/>
              <a:gdLst>
                <a:gd name="T0" fmla="*/ 134 w 309"/>
                <a:gd name="T1" fmla="*/ 72 h 489"/>
                <a:gd name="T2" fmla="*/ 309 w 309"/>
                <a:gd name="T3" fmla="*/ 396 h 489"/>
                <a:gd name="T4" fmla="*/ 254 w 309"/>
                <a:gd name="T5" fmla="*/ 449 h 489"/>
                <a:gd name="T6" fmla="*/ 243 w 309"/>
                <a:gd name="T7" fmla="*/ 458 h 489"/>
                <a:gd name="T8" fmla="*/ 210 w 309"/>
                <a:gd name="T9" fmla="*/ 452 h 489"/>
                <a:gd name="T10" fmla="*/ 165 w 309"/>
                <a:gd name="T11" fmla="*/ 444 h 489"/>
                <a:gd name="T12" fmla="*/ 165 w 309"/>
                <a:gd name="T13" fmla="*/ 489 h 489"/>
                <a:gd name="T14" fmla="*/ 102 w 309"/>
                <a:gd name="T15" fmla="*/ 470 h 489"/>
                <a:gd name="T16" fmla="*/ 14 w 309"/>
                <a:gd name="T17" fmla="*/ 447 h 489"/>
                <a:gd name="T18" fmla="*/ 3 w 309"/>
                <a:gd name="T19" fmla="*/ 373 h 489"/>
                <a:gd name="T20" fmla="*/ 0 w 309"/>
                <a:gd name="T21" fmla="*/ 337 h 489"/>
                <a:gd name="T22" fmla="*/ 17 w 309"/>
                <a:gd name="T23" fmla="*/ 290 h 489"/>
                <a:gd name="T24" fmla="*/ 43 w 309"/>
                <a:gd name="T25" fmla="*/ 127 h 489"/>
                <a:gd name="T26" fmla="*/ 45 w 309"/>
                <a:gd name="T27" fmla="*/ 112 h 489"/>
                <a:gd name="T28" fmla="*/ 21 w 309"/>
                <a:gd name="T29" fmla="*/ 61 h 489"/>
                <a:gd name="T30" fmla="*/ 19 w 309"/>
                <a:gd name="T31" fmla="*/ 56 h 489"/>
                <a:gd name="T32" fmla="*/ 38 w 309"/>
                <a:gd name="T33" fmla="*/ 18 h 489"/>
                <a:gd name="T34" fmla="*/ 45 w 309"/>
                <a:gd name="T35" fmla="*/ 0 h 489"/>
                <a:gd name="T36" fmla="*/ 57 w 309"/>
                <a:gd name="T37" fmla="*/ 10 h 489"/>
                <a:gd name="T38" fmla="*/ 75 w 309"/>
                <a:gd name="T39" fmla="*/ 24 h 489"/>
                <a:gd name="T40" fmla="*/ 75 w 309"/>
                <a:gd name="T41" fmla="*/ 26 h 489"/>
                <a:gd name="T42" fmla="*/ 120 w 309"/>
                <a:gd name="T43" fmla="*/ 63 h 489"/>
                <a:gd name="T44" fmla="*/ 134 w 309"/>
                <a:gd name="T45" fmla="*/ 72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9" h="489">
                  <a:moveTo>
                    <a:pt x="134" y="72"/>
                  </a:moveTo>
                  <a:lnTo>
                    <a:pt x="309" y="396"/>
                  </a:lnTo>
                  <a:lnTo>
                    <a:pt x="254" y="449"/>
                  </a:lnTo>
                  <a:lnTo>
                    <a:pt x="243" y="458"/>
                  </a:lnTo>
                  <a:lnTo>
                    <a:pt x="210" y="452"/>
                  </a:lnTo>
                  <a:lnTo>
                    <a:pt x="165" y="444"/>
                  </a:lnTo>
                  <a:lnTo>
                    <a:pt x="165" y="489"/>
                  </a:lnTo>
                  <a:lnTo>
                    <a:pt x="102" y="470"/>
                  </a:lnTo>
                  <a:lnTo>
                    <a:pt x="14" y="447"/>
                  </a:lnTo>
                  <a:lnTo>
                    <a:pt x="3" y="373"/>
                  </a:lnTo>
                  <a:lnTo>
                    <a:pt x="0" y="337"/>
                  </a:lnTo>
                  <a:lnTo>
                    <a:pt x="17" y="290"/>
                  </a:lnTo>
                  <a:lnTo>
                    <a:pt x="43" y="127"/>
                  </a:lnTo>
                  <a:lnTo>
                    <a:pt x="45" y="112"/>
                  </a:lnTo>
                  <a:lnTo>
                    <a:pt x="21" y="61"/>
                  </a:lnTo>
                  <a:lnTo>
                    <a:pt x="19" y="56"/>
                  </a:lnTo>
                  <a:lnTo>
                    <a:pt x="38" y="18"/>
                  </a:lnTo>
                  <a:lnTo>
                    <a:pt x="45" y="0"/>
                  </a:lnTo>
                  <a:lnTo>
                    <a:pt x="57" y="10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120" y="63"/>
                  </a:lnTo>
                  <a:lnTo>
                    <a:pt x="134" y="72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BACF12E7-4F8F-E93E-7178-3B916C97F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063" y="4646613"/>
              <a:ext cx="773113" cy="1336675"/>
            </a:xfrm>
            <a:custGeom>
              <a:avLst/>
              <a:gdLst>
                <a:gd name="T0" fmla="*/ 471 w 487"/>
                <a:gd name="T1" fmla="*/ 281 h 842"/>
                <a:gd name="T2" fmla="*/ 487 w 487"/>
                <a:gd name="T3" fmla="*/ 147 h 842"/>
                <a:gd name="T4" fmla="*/ 410 w 487"/>
                <a:gd name="T5" fmla="*/ 32 h 842"/>
                <a:gd name="T6" fmla="*/ 320 w 487"/>
                <a:gd name="T7" fmla="*/ 80 h 842"/>
                <a:gd name="T8" fmla="*/ 234 w 487"/>
                <a:gd name="T9" fmla="*/ 76 h 842"/>
                <a:gd name="T10" fmla="*/ 229 w 487"/>
                <a:gd name="T11" fmla="*/ 76 h 842"/>
                <a:gd name="T12" fmla="*/ 208 w 487"/>
                <a:gd name="T13" fmla="*/ 76 h 842"/>
                <a:gd name="T14" fmla="*/ 147 w 487"/>
                <a:gd name="T15" fmla="*/ 43 h 842"/>
                <a:gd name="T16" fmla="*/ 144 w 487"/>
                <a:gd name="T17" fmla="*/ 40 h 842"/>
                <a:gd name="T18" fmla="*/ 105 w 487"/>
                <a:gd name="T19" fmla="*/ 17 h 842"/>
                <a:gd name="T20" fmla="*/ 104 w 487"/>
                <a:gd name="T21" fmla="*/ 17 h 842"/>
                <a:gd name="T22" fmla="*/ 73 w 487"/>
                <a:gd name="T23" fmla="*/ 0 h 842"/>
                <a:gd name="T24" fmla="*/ 64 w 487"/>
                <a:gd name="T25" fmla="*/ 30 h 842"/>
                <a:gd name="T26" fmla="*/ 19 w 487"/>
                <a:gd name="T27" fmla="*/ 110 h 842"/>
                <a:gd name="T28" fmla="*/ 5 w 487"/>
                <a:gd name="T29" fmla="*/ 203 h 842"/>
                <a:gd name="T30" fmla="*/ 0 w 487"/>
                <a:gd name="T31" fmla="*/ 267 h 842"/>
                <a:gd name="T32" fmla="*/ 78 w 487"/>
                <a:gd name="T33" fmla="*/ 278 h 842"/>
                <a:gd name="T34" fmla="*/ 86 w 487"/>
                <a:gd name="T35" fmla="*/ 278 h 842"/>
                <a:gd name="T36" fmla="*/ 110 w 487"/>
                <a:gd name="T37" fmla="*/ 283 h 842"/>
                <a:gd name="T38" fmla="*/ 117 w 487"/>
                <a:gd name="T39" fmla="*/ 283 h 842"/>
                <a:gd name="T40" fmla="*/ 139 w 487"/>
                <a:gd name="T41" fmla="*/ 286 h 842"/>
                <a:gd name="T42" fmla="*/ 142 w 487"/>
                <a:gd name="T43" fmla="*/ 288 h 842"/>
                <a:gd name="T44" fmla="*/ 142 w 487"/>
                <a:gd name="T45" fmla="*/ 293 h 842"/>
                <a:gd name="T46" fmla="*/ 142 w 487"/>
                <a:gd name="T47" fmla="*/ 294 h 842"/>
                <a:gd name="T48" fmla="*/ 142 w 487"/>
                <a:gd name="T49" fmla="*/ 304 h 842"/>
                <a:gd name="T50" fmla="*/ 141 w 487"/>
                <a:gd name="T51" fmla="*/ 427 h 842"/>
                <a:gd name="T52" fmla="*/ 141 w 487"/>
                <a:gd name="T53" fmla="*/ 446 h 842"/>
                <a:gd name="T54" fmla="*/ 157 w 487"/>
                <a:gd name="T55" fmla="*/ 490 h 842"/>
                <a:gd name="T56" fmla="*/ 171 w 487"/>
                <a:gd name="T57" fmla="*/ 523 h 842"/>
                <a:gd name="T58" fmla="*/ 229 w 487"/>
                <a:gd name="T59" fmla="*/ 520 h 842"/>
                <a:gd name="T60" fmla="*/ 213 w 487"/>
                <a:gd name="T61" fmla="*/ 571 h 842"/>
                <a:gd name="T62" fmla="*/ 206 w 487"/>
                <a:gd name="T63" fmla="*/ 591 h 842"/>
                <a:gd name="T64" fmla="*/ 179 w 487"/>
                <a:gd name="T65" fmla="*/ 599 h 842"/>
                <a:gd name="T66" fmla="*/ 176 w 487"/>
                <a:gd name="T67" fmla="*/ 599 h 842"/>
                <a:gd name="T68" fmla="*/ 173 w 487"/>
                <a:gd name="T69" fmla="*/ 600 h 842"/>
                <a:gd name="T70" fmla="*/ 171 w 487"/>
                <a:gd name="T71" fmla="*/ 608 h 842"/>
                <a:gd name="T72" fmla="*/ 171 w 487"/>
                <a:gd name="T73" fmla="*/ 616 h 842"/>
                <a:gd name="T74" fmla="*/ 171 w 487"/>
                <a:gd name="T75" fmla="*/ 627 h 842"/>
                <a:gd name="T76" fmla="*/ 195 w 487"/>
                <a:gd name="T77" fmla="*/ 690 h 842"/>
                <a:gd name="T78" fmla="*/ 251 w 487"/>
                <a:gd name="T79" fmla="*/ 842 h 842"/>
                <a:gd name="T80" fmla="*/ 335 w 487"/>
                <a:gd name="T81" fmla="*/ 812 h 842"/>
                <a:gd name="T82" fmla="*/ 354 w 487"/>
                <a:gd name="T83" fmla="*/ 805 h 842"/>
                <a:gd name="T84" fmla="*/ 363 w 487"/>
                <a:gd name="T85" fmla="*/ 789 h 842"/>
                <a:gd name="T86" fmla="*/ 394 w 487"/>
                <a:gd name="T87" fmla="*/ 732 h 842"/>
                <a:gd name="T88" fmla="*/ 410 w 487"/>
                <a:gd name="T89" fmla="*/ 788 h 842"/>
                <a:gd name="T90" fmla="*/ 432 w 487"/>
                <a:gd name="T91" fmla="*/ 738 h 842"/>
                <a:gd name="T92" fmla="*/ 450 w 487"/>
                <a:gd name="T93" fmla="*/ 693 h 842"/>
                <a:gd name="T94" fmla="*/ 436 w 487"/>
                <a:gd name="T95" fmla="*/ 666 h 842"/>
                <a:gd name="T96" fmla="*/ 408 w 487"/>
                <a:gd name="T97" fmla="*/ 618 h 842"/>
                <a:gd name="T98" fmla="*/ 485 w 487"/>
                <a:gd name="T99" fmla="*/ 523 h 842"/>
                <a:gd name="T100" fmla="*/ 487 w 487"/>
                <a:gd name="T101" fmla="*/ 419 h 842"/>
                <a:gd name="T102" fmla="*/ 426 w 487"/>
                <a:gd name="T103" fmla="*/ 299 h 842"/>
                <a:gd name="T104" fmla="*/ 471 w 487"/>
                <a:gd name="T105" fmla="*/ 281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7" h="842">
                  <a:moveTo>
                    <a:pt x="471" y="281"/>
                  </a:moveTo>
                  <a:lnTo>
                    <a:pt x="487" y="147"/>
                  </a:lnTo>
                  <a:lnTo>
                    <a:pt x="410" y="32"/>
                  </a:lnTo>
                  <a:lnTo>
                    <a:pt x="320" y="80"/>
                  </a:lnTo>
                  <a:lnTo>
                    <a:pt x="234" y="76"/>
                  </a:lnTo>
                  <a:lnTo>
                    <a:pt x="229" y="76"/>
                  </a:lnTo>
                  <a:lnTo>
                    <a:pt x="208" y="76"/>
                  </a:lnTo>
                  <a:lnTo>
                    <a:pt x="147" y="43"/>
                  </a:lnTo>
                  <a:lnTo>
                    <a:pt x="144" y="40"/>
                  </a:lnTo>
                  <a:lnTo>
                    <a:pt x="105" y="17"/>
                  </a:lnTo>
                  <a:lnTo>
                    <a:pt x="104" y="17"/>
                  </a:lnTo>
                  <a:lnTo>
                    <a:pt x="73" y="0"/>
                  </a:lnTo>
                  <a:lnTo>
                    <a:pt x="64" y="30"/>
                  </a:lnTo>
                  <a:lnTo>
                    <a:pt x="19" y="110"/>
                  </a:lnTo>
                  <a:lnTo>
                    <a:pt x="5" y="203"/>
                  </a:lnTo>
                  <a:lnTo>
                    <a:pt x="0" y="267"/>
                  </a:lnTo>
                  <a:lnTo>
                    <a:pt x="78" y="278"/>
                  </a:lnTo>
                  <a:lnTo>
                    <a:pt x="86" y="278"/>
                  </a:lnTo>
                  <a:lnTo>
                    <a:pt x="110" y="283"/>
                  </a:lnTo>
                  <a:lnTo>
                    <a:pt x="117" y="283"/>
                  </a:lnTo>
                  <a:lnTo>
                    <a:pt x="139" y="286"/>
                  </a:lnTo>
                  <a:lnTo>
                    <a:pt x="142" y="288"/>
                  </a:lnTo>
                  <a:lnTo>
                    <a:pt x="142" y="293"/>
                  </a:lnTo>
                  <a:lnTo>
                    <a:pt x="142" y="294"/>
                  </a:lnTo>
                  <a:lnTo>
                    <a:pt x="142" y="304"/>
                  </a:lnTo>
                  <a:lnTo>
                    <a:pt x="141" y="427"/>
                  </a:lnTo>
                  <a:lnTo>
                    <a:pt x="141" y="446"/>
                  </a:lnTo>
                  <a:lnTo>
                    <a:pt x="157" y="490"/>
                  </a:lnTo>
                  <a:lnTo>
                    <a:pt x="171" y="523"/>
                  </a:lnTo>
                  <a:lnTo>
                    <a:pt x="229" y="520"/>
                  </a:lnTo>
                  <a:lnTo>
                    <a:pt x="213" y="571"/>
                  </a:lnTo>
                  <a:lnTo>
                    <a:pt x="206" y="591"/>
                  </a:lnTo>
                  <a:lnTo>
                    <a:pt x="179" y="599"/>
                  </a:lnTo>
                  <a:lnTo>
                    <a:pt x="176" y="599"/>
                  </a:lnTo>
                  <a:lnTo>
                    <a:pt x="173" y="600"/>
                  </a:lnTo>
                  <a:lnTo>
                    <a:pt x="171" y="608"/>
                  </a:lnTo>
                  <a:lnTo>
                    <a:pt x="171" y="616"/>
                  </a:lnTo>
                  <a:lnTo>
                    <a:pt x="171" y="627"/>
                  </a:lnTo>
                  <a:lnTo>
                    <a:pt x="195" y="690"/>
                  </a:lnTo>
                  <a:lnTo>
                    <a:pt x="251" y="842"/>
                  </a:lnTo>
                  <a:lnTo>
                    <a:pt x="335" y="812"/>
                  </a:lnTo>
                  <a:lnTo>
                    <a:pt x="354" y="805"/>
                  </a:lnTo>
                  <a:lnTo>
                    <a:pt x="363" y="789"/>
                  </a:lnTo>
                  <a:lnTo>
                    <a:pt x="394" y="732"/>
                  </a:lnTo>
                  <a:lnTo>
                    <a:pt x="410" y="788"/>
                  </a:lnTo>
                  <a:lnTo>
                    <a:pt x="432" y="738"/>
                  </a:lnTo>
                  <a:lnTo>
                    <a:pt x="450" y="693"/>
                  </a:lnTo>
                  <a:lnTo>
                    <a:pt x="436" y="666"/>
                  </a:lnTo>
                  <a:lnTo>
                    <a:pt x="408" y="618"/>
                  </a:lnTo>
                  <a:lnTo>
                    <a:pt x="485" y="523"/>
                  </a:lnTo>
                  <a:lnTo>
                    <a:pt x="487" y="419"/>
                  </a:lnTo>
                  <a:lnTo>
                    <a:pt x="426" y="299"/>
                  </a:lnTo>
                  <a:lnTo>
                    <a:pt x="471" y="281"/>
                  </a:lnTo>
                  <a:close/>
                </a:path>
              </a:pathLst>
            </a:custGeom>
            <a:solidFill>
              <a:srgbClr val="E799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3BCA18F-2BF2-E656-8D40-9D85F90E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188" y="2497138"/>
              <a:ext cx="900113" cy="1331913"/>
            </a:xfrm>
            <a:custGeom>
              <a:avLst/>
              <a:gdLst>
                <a:gd name="T0" fmla="*/ 444 w 567"/>
                <a:gd name="T1" fmla="*/ 253 h 839"/>
                <a:gd name="T2" fmla="*/ 468 w 567"/>
                <a:gd name="T3" fmla="*/ 529 h 839"/>
                <a:gd name="T4" fmla="*/ 540 w 567"/>
                <a:gd name="T5" fmla="*/ 578 h 839"/>
                <a:gd name="T6" fmla="*/ 524 w 567"/>
                <a:gd name="T7" fmla="*/ 646 h 839"/>
                <a:gd name="T8" fmla="*/ 529 w 567"/>
                <a:gd name="T9" fmla="*/ 657 h 839"/>
                <a:gd name="T10" fmla="*/ 530 w 567"/>
                <a:gd name="T11" fmla="*/ 666 h 839"/>
                <a:gd name="T12" fmla="*/ 535 w 567"/>
                <a:gd name="T13" fmla="*/ 698 h 839"/>
                <a:gd name="T14" fmla="*/ 556 w 567"/>
                <a:gd name="T15" fmla="*/ 724 h 839"/>
                <a:gd name="T16" fmla="*/ 567 w 567"/>
                <a:gd name="T17" fmla="*/ 743 h 839"/>
                <a:gd name="T18" fmla="*/ 562 w 567"/>
                <a:gd name="T19" fmla="*/ 780 h 839"/>
                <a:gd name="T20" fmla="*/ 521 w 567"/>
                <a:gd name="T21" fmla="*/ 809 h 839"/>
                <a:gd name="T22" fmla="*/ 519 w 567"/>
                <a:gd name="T23" fmla="*/ 811 h 839"/>
                <a:gd name="T24" fmla="*/ 505 w 567"/>
                <a:gd name="T25" fmla="*/ 833 h 839"/>
                <a:gd name="T26" fmla="*/ 449 w 567"/>
                <a:gd name="T27" fmla="*/ 839 h 839"/>
                <a:gd name="T28" fmla="*/ 436 w 567"/>
                <a:gd name="T29" fmla="*/ 833 h 839"/>
                <a:gd name="T30" fmla="*/ 407 w 567"/>
                <a:gd name="T31" fmla="*/ 815 h 839"/>
                <a:gd name="T32" fmla="*/ 277 w 567"/>
                <a:gd name="T33" fmla="*/ 740 h 839"/>
                <a:gd name="T34" fmla="*/ 256 w 567"/>
                <a:gd name="T35" fmla="*/ 641 h 839"/>
                <a:gd name="T36" fmla="*/ 242 w 567"/>
                <a:gd name="T37" fmla="*/ 577 h 839"/>
                <a:gd name="T38" fmla="*/ 240 w 567"/>
                <a:gd name="T39" fmla="*/ 572 h 839"/>
                <a:gd name="T40" fmla="*/ 229 w 567"/>
                <a:gd name="T41" fmla="*/ 479 h 839"/>
                <a:gd name="T42" fmla="*/ 172 w 567"/>
                <a:gd name="T43" fmla="*/ 404 h 839"/>
                <a:gd name="T44" fmla="*/ 154 w 567"/>
                <a:gd name="T45" fmla="*/ 352 h 839"/>
                <a:gd name="T46" fmla="*/ 160 w 567"/>
                <a:gd name="T47" fmla="*/ 293 h 839"/>
                <a:gd name="T48" fmla="*/ 40 w 567"/>
                <a:gd name="T49" fmla="*/ 231 h 839"/>
                <a:gd name="T50" fmla="*/ 0 w 567"/>
                <a:gd name="T51" fmla="*/ 197 h 839"/>
                <a:gd name="T52" fmla="*/ 24 w 567"/>
                <a:gd name="T53" fmla="*/ 144 h 839"/>
                <a:gd name="T54" fmla="*/ 66 w 567"/>
                <a:gd name="T55" fmla="*/ 127 h 839"/>
                <a:gd name="T56" fmla="*/ 75 w 567"/>
                <a:gd name="T57" fmla="*/ 120 h 839"/>
                <a:gd name="T58" fmla="*/ 87 w 567"/>
                <a:gd name="T59" fmla="*/ 111 h 839"/>
                <a:gd name="T60" fmla="*/ 98 w 567"/>
                <a:gd name="T61" fmla="*/ 114 h 839"/>
                <a:gd name="T62" fmla="*/ 123 w 567"/>
                <a:gd name="T63" fmla="*/ 123 h 839"/>
                <a:gd name="T64" fmla="*/ 175 w 567"/>
                <a:gd name="T65" fmla="*/ 143 h 839"/>
                <a:gd name="T66" fmla="*/ 176 w 567"/>
                <a:gd name="T67" fmla="*/ 128 h 839"/>
                <a:gd name="T68" fmla="*/ 176 w 567"/>
                <a:gd name="T69" fmla="*/ 103 h 839"/>
                <a:gd name="T70" fmla="*/ 196 w 567"/>
                <a:gd name="T71" fmla="*/ 58 h 839"/>
                <a:gd name="T72" fmla="*/ 200 w 567"/>
                <a:gd name="T73" fmla="*/ 5 h 839"/>
                <a:gd name="T74" fmla="*/ 194 w 567"/>
                <a:gd name="T75" fmla="*/ 0 h 839"/>
                <a:gd name="T76" fmla="*/ 359 w 567"/>
                <a:gd name="T77" fmla="*/ 54 h 839"/>
                <a:gd name="T78" fmla="*/ 362 w 567"/>
                <a:gd name="T79" fmla="*/ 111 h 839"/>
                <a:gd name="T80" fmla="*/ 444 w 567"/>
                <a:gd name="T81" fmla="*/ 25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7" h="839">
                  <a:moveTo>
                    <a:pt x="444" y="253"/>
                  </a:moveTo>
                  <a:lnTo>
                    <a:pt x="468" y="529"/>
                  </a:lnTo>
                  <a:lnTo>
                    <a:pt x="540" y="578"/>
                  </a:lnTo>
                  <a:lnTo>
                    <a:pt x="524" y="646"/>
                  </a:lnTo>
                  <a:lnTo>
                    <a:pt x="529" y="657"/>
                  </a:lnTo>
                  <a:lnTo>
                    <a:pt x="530" y="666"/>
                  </a:lnTo>
                  <a:lnTo>
                    <a:pt x="535" y="698"/>
                  </a:lnTo>
                  <a:lnTo>
                    <a:pt x="556" y="724"/>
                  </a:lnTo>
                  <a:lnTo>
                    <a:pt x="567" y="743"/>
                  </a:lnTo>
                  <a:lnTo>
                    <a:pt x="562" y="780"/>
                  </a:lnTo>
                  <a:lnTo>
                    <a:pt x="521" y="809"/>
                  </a:lnTo>
                  <a:lnTo>
                    <a:pt x="519" y="811"/>
                  </a:lnTo>
                  <a:lnTo>
                    <a:pt x="505" y="833"/>
                  </a:lnTo>
                  <a:lnTo>
                    <a:pt x="449" y="839"/>
                  </a:lnTo>
                  <a:lnTo>
                    <a:pt x="436" y="833"/>
                  </a:lnTo>
                  <a:lnTo>
                    <a:pt x="407" y="815"/>
                  </a:lnTo>
                  <a:lnTo>
                    <a:pt x="277" y="740"/>
                  </a:lnTo>
                  <a:lnTo>
                    <a:pt x="256" y="641"/>
                  </a:lnTo>
                  <a:lnTo>
                    <a:pt x="242" y="577"/>
                  </a:lnTo>
                  <a:lnTo>
                    <a:pt x="240" y="572"/>
                  </a:lnTo>
                  <a:lnTo>
                    <a:pt x="229" y="479"/>
                  </a:lnTo>
                  <a:lnTo>
                    <a:pt x="172" y="404"/>
                  </a:lnTo>
                  <a:lnTo>
                    <a:pt x="154" y="352"/>
                  </a:lnTo>
                  <a:lnTo>
                    <a:pt x="160" y="293"/>
                  </a:lnTo>
                  <a:lnTo>
                    <a:pt x="40" y="231"/>
                  </a:lnTo>
                  <a:lnTo>
                    <a:pt x="0" y="197"/>
                  </a:lnTo>
                  <a:lnTo>
                    <a:pt x="24" y="144"/>
                  </a:lnTo>
                  <a:lnTo>
                    <a:pt x="66" y="127"/>
                  </a:lnTo>
                  <a:lnTo>
                    <a:pt x="75" y="120"/>
                  </a:lnTo>
                  <a:lnTo>
                    <a:pt x="87" y="111"/>
                  </a:lnTo>
                  <a:lnTo>
                    <a:pt x="98" y="114"/>
                  </a:lnTo>
                  <a:lnTo>
                    <a:pt x="123" y="123"/>
                  </a:lnTo>
                  <a:lnTo>
                    <a:pt x="175" y="143"/>
                  </a:lnTo>
                  <a:lnTo>
                    <a:pt x="176" y="128"/>
                  </a:lnTo>
                  <a:lnTo>
                    <a:pt x="176" y="103"/>
                  </a:lnTo>
                  <a:lnTo>
                    <a:pt x="196" y="58"/>
                  </a:lnTo>
                  <a:lnTo>
                    <a:pt x="200" y="5"/>
                  </a:lnTo>
                  <a:lnTo>
                    <a:pt x="194" y="0"/>
                  </a:lnTo>
                  <a:lnTo>
                    <a:pt x="359" y="54"/>
                  </a:lnTo>
                  <a:lnTo>
                    <a:pt x="362" y="111"/>
                  </a:lnTo>
                  <a:lnTo>
                    <a:pt x="444" y="253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17A5498-B646-7D18-4D16-F5515C3FF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2898775"/>
              <a:ext cx="612775" cy="615950"/>
            </a:xfrm>
            <a:custGeom>
              <a:avLst/>
              <a:gdLst>
                <a:gd name="T0" fmla="*/ 324 w 386"/>
                <a:gd name="T1" fmla="*/ 32 h 388"/>
                <a:gd name="T2" fmla="*/ 386 w 386"/>
                <a:gd name="T3" fmla="*/ 87 h 388"/>
                <a:gd name="T4" fmla="*/ 333 w 386"/>
                <a:gd name="T5" fmla="*/ 293 h 388"/>
                <a:gd name="T6" fmla="*/ 290 w 386"/>
                <a:gd name="T7" fmla="*/ 300 h 388"/>
                <a:gd name="T8" fmla="*/ 277 w 386"/>
                <a:gd name="T9" fmla="*/ 327 h 388"/>
                <a:gd name="T10" fmla="*/ 253 w 386"/>
                <a:gd name="T11" fmla="*/ 388 h 388"/>
                <a:gd name="T12" fmla="*/ 231 w 386"/>
                <a:gd name="T13" fmla="*/ 388 h 388"/>
                <a:gd name="T14" fmla="*/ 207 w 386"/>
                <a:gd name="T15" fmla="*/ 386 h 388"/>
                <a:gd name="T16" fmla="*/ 184 w 386"/>
                <a:gd name="T17" fmla="*/ 373 h 388"/>
                <a:gd name="T18" fmla="*/ 96 w 386"/>
                <a:gd name="T19" fmla="*/ 325 h 388"/>
                <a:gd name="T20" fmla="*/ 24 w 386"/>
                <a:gd name="T21" fmla="*/ 276 h 388"/>
                <a:gd name="T22" fmla="*/ 0 w 386"/>
                <a:gd name="T23" fmla="*/ 0 h 388"/>
                <a:gd name="T24" fmla="*/ 170 w 386"/>
                <a:gd name="T25" fmla="*/ 5 h 388"/>
                <a:gd name="T26" fmla="*/ 165 w 386"/>
                <a:gd name="T27" fmla="*/ 87 h 388"/>
                <a:gd name="T28" fmla="*/ 237 w 386"/>
                <a:gd name="T29" fmla="*/ 82 h 388"/>
                <a:gd name="T30" fmla="*/ 239 w 386"/>
                <a:gd name="T31" fmla="*/ 82 h 388"/>
                <a:gd name="T32" fmla="*/ 324 w 386"/>
                <a:gd name="T33" fmla="*/ 3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388">
                  <a:moveTo>
                    <a:pt x="324" y="32"/>
                  </a:moveTo>
                  <a:lnTo>
                    <a:pt x="386" y="87"/>
                  </a:lnTo>
                  <a:lnTo>
                    <a:pt x="333" y="293"/>
                  </a:lnTo>
                  <a:lnTo>
                    <a:pt x="290" y="300"/>
                  </a:lnTo>
                  <a:lnTo>
                    <a:pt x="277" y="327"/>
                  </a:lnTo>
                  <a:lnTo>
                    <a:pt x="253" y="388"/>
                  </a:lnTo>
                  <a:lnTo>
                    <a:pt x="231" y="388"/>
                  </a:lnTo>
                  <a:lnTo>
                    <a:pt x="207" y="386"/>
                  </a:lnTo>
                  <a:lnTo>
                    <a:pt x="184" y="373"/>
                  </a:lnTo>
                  <a:lnTo>
                    <a:pt x="96" y="325"/>
                  </a:lnTo>
                  <a:lnTo>
                    <a:pt x="24" y="276"/>
                  </a:lnTo>
                  <a:lnTo>
                    <a:pt x="0" y="0"/>
                  </a:lnTo>
                  <a:lnTo>
                    <a:pt x="170" y="5"/>
                  </a:lnTo>
                  <a:lnTo>
                    <a:pt x="165" y="87"/>
                  </a:lnTo>
                  <a:lnTo>
                    <a:pt x="237" y="82"/>
                  </a:lnTo>
                  <a:lnTo>
                    <a:pt x="239" y="82"/>
                  </a:lnTo>
                  <a:lnTo>
                    <a:pt x="324" y="32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AE4A468-7530-88F5-2A8F-704BDEA43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1562100"/>
              <a:ext cx="1098550" cy="1474788"/>
            </a:xfrm>
            <a:custGeom>
              <a:avLst/>
              <a:gdLst>
                <a:gd name="T0" fmla="*/ 638 w 692"/>
                <a:gd name="T1" fmla="*/ 81 h 929"/>
                <a:gd name="T2" fmla="*/ 665 w 692"/>
                <a:gd name="T3" fmla="*/ 240 h 929"/>
                <a:gd name="T4" fmla="*/ 684 w 692"/>
                <a:gd name="T5" fmla="*/ 350 h 929"/>
                <a:gd name="T6" fmla="*/ 691 w 692"/>
                <a:gd name="T7" fmla="*/ 403 h 929"/>
                <a:gd name="T8" fmla="*/ 692 w 692"/>
                <a:gd name="T9" fmla="*/ 405 h 929"/>
                <a:gd name="T10" fmla="*/ 647 w 692"/>
                <a:gd name="T11" fmla="*/ 454 h 929"/>
                <a:gd name="T12" fmla="*/ 591 w 692"/>
                <a:gd name="T13" fmla="*/ 514 h 929"/>
                <a:gd name="T14" fmla="*/ 551 w 692"/>
                <a:gd name="T15" fmla="*/ 555 h 929"/>
                <a:gd name="T16" fmla="*/ 545 w 692"/>
                <a:gd name="T17" fmla="*/ 563 h 929"/>
                <a:gd name="T18" fmla="*/ 530 w 692"/>
                <a:gd name="T19" fmla="*/ 581 h 929"/>
                <a:gd name="T20" fmla="*/ 516 w 692"/>
                <a:gd name="T21" fmla="*/ 615 h 929"/>
                <a:gd name="T22" fmla="*/ 532 w 692"/>
                <a:gd name="T23" fmla="*/ 658 h 929"/>
                <a:gd name="T24" fmla="*/ 561 w 692"/>
                <a:gd name="T25" fmla="*/ 631 h 929"/>
                <a:gd name="T26" fmla="*/ 561 w 692"/>
                <a:gd name="T27" fmla="*/ 629 h 929"/>
                <a:gd name="T28" fmla="*/ 562 w 692"/>
                <a:gd name="T29" fmla="*/ 635 h 929"/>
                <a:gd name="T30" fmla="*/ 564 w 692"/>
                <a:gd name="T31" fmla="*/ 671 h 929"/>
                <a:gd name="T32" fmla="*/ 569 w 692"/>
                <a:gd name="T33" fmla="*/ 796 h 929"/>
                <a:gd name="T34" fmla="*/ 574 w 692"/>
                <a:gd name="T35" fmla="*/ 874 h 929"/>
                <a:gd name="T36" fmla="*/ 489 w 692"/>
                <a:gd name="T37" fmla="*/ 924 h 929"/>
                <a:gd name="T38" fmla="*/ 487 w 692"/>
                <a:gd name="T39" fmla="*/ 924 h 929"/>
                <a:gd name="T40" fmla="*/ 415 w 692"/>
                <a:gd name="T41" fmla="*/ 929 h 929"/>
                <a:gd name="T42" fmla="*/ 420 w 692"/>
                <a:gd name="T43" fmla="*/ 847 h 929"/>
                <a:gd name="T44" fmla="*/ 250 w 692"/>
                <a:gd name="T45" fmla="*/ 842 h 929"/>
                <a:gd name="T46" fmla="*/ 168 w 692"/>
                <a:gd name="T47" fmla="*/ 700 h 929"/>
                <a:gd name="T48" fmla="*/ 165 w 692"/>
                <a:gd name="T49" fmla="*/ 643 h 929"/>
                <a:gd name="T50" fmla="*/ 0 w 692"/>
                <a:gd name="T51" fmla="*/ 589 h 929"/>
                <a:gd name="T52" fmla="*/ 27 w 692"/>
                <a:gd name="T53" fmla="*/ 430 h 929"/>
                <a:gd name="T54" fmla="*/ 123 w 692"/>
                <a:gd name="T55" fmla="*/ 259 h 929"/>
                <a:gd name="T56" fmla="*/ 203 w 692"/>
                <a:gd name="T57" fmla="*/ 118 h 929"/>
                <a:gd name="T58" fmla="*/ 343 w 692"/>
                <a:gd name="T59" fmla="*/ 0 h 929"/>
                <a:gd name="T60" fmla="*/ 497 w 692"/>
                <a:gd name="T61" fmla="*/ 11 h 929"/>
                <a:gd name="T62" fmla="*/ 558 w 692"/>
                <a:gd name="T63" fmla="*/ 16 h 929"/>
                <a:gd name="T64" fmla="*/ 638 w 692"/>
                <a:gd name="T65" fmla="*/ 81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929">
                  <a:moveTo>
                    <a:pt x="638" y="81"/>
                  </a:moveTo>
                  <a:lnTo>
                    <a:pt x="665" y="240"/>
                  </a:lnTo>
                  <a:lnTo>
                    <a:pt x="684" y="350"/>
                  </a:lnTo>
                  <a:lnTo>
                    <a:pt x="691" y="403"/>
                  </a:lnTo>
                  <a:lnTo>
                    <a:pt x="692" y="405"/>
                  </a:lnTo>
                  <a:lnTo>
                    <a:pt x="647" y="454"/>
                  </a:lnTo>
                  <a:lnTo>
                    <a:pt x="591" y="514"/>
                  </a:lnTo>
                  <a:lnTo>
                    <a:pt x="551" y="555"/>
                  </a:lnTo>
                  <a:lnTo>
                    <a:pt x="545" y="563"/>
                  </a:lnTo>
                  <a:lnTo>
                    <a:pt x="530" y="581"/>
                  </a:lnTo>
                  <a:lnTo>
                    <a:pt x="516" y="615"/>
                  </a:lnTo>
                  <a:lnTo>
                    <a:pt x="532" y="658"/>
                  </a:lnTo>
                  <a:lnTo>
                    <a:pt x="561" y="631"/>
                  </a:lnTo>
                  <a:lnTo>
                    <a:pt x="561" y="629"/>
                  </a:lnTo>
                  <a:lnTo>
                    <a:pt x="562" y="635"/>
                  </a:lnTo>
                  <a:lnTo>
                    <a:pt x="564" y="671"/>
                  </a:lnTo>
                  <a:lnTo>
                    <a:pt x="569" y="796"/>
                  </a:lnTo>
                  <a:lnTo>
                    <a:pt x="574" y="874"/>
                  </a:lnTo>
                  <a:lnTo>
                    <a:pt x="489" y="924"/>
                  </a:lnTo>
                  <a:lnTo>
                    <a:pt x="487" y="924"/>
                  </a:lnTo>
                  <a:lnTo>
                    <a:pt x="415" y="929"/>
                  </a:lnTo>
                  <a:lnTo>
                    <a:pt x="420" y="847"/>
                  </a:lnTo>
                  <a:lnTo>
                    <a:pt x="250" y="842"/>
                  </a:lnTo>
                  <a:lnTo>
                    <a:pt x="168" y="700"/>
                  </a:lnTo>
                  <a:lnTo>
                    <a:pt x="165" y="643"/>
                  </a:lnTo>
                  <a:lnTo>
                    <a:pt x="0" y="589"/>
                  </a:lnTo>
                  <a:lnTo>
                    <a:pt x="27" y="430"/>
                  </a:lnTo>
                  <a:lnTo>
                    <a:pt x="123" y="259"/>
                  </a:lnTo>
                  <a:lnTo>
                    <a:pt x="203" y="118"/>
                  </a:lnTo>
                  <a:lnTo>
                    <a:pt x="343" y="0"/>
                  </a:lnTo>
                  <a:lnTo>
                    <a:pt x="497" y="11"/>
                  </a:lnTo>
                  <a:lnTo>
                    <a:pt x="558" y="16"/>
                  </a:lnTo>
                  <a:lnTo>
                    <a:pt x="638" y="81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242BDDE-A9FC-482A-CEA4-EBC6BBBCB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8" y="4403725"/>
              <a:ext cx="390525" cy="881063"/>
            </a:xfrm>
            <a:custGeom>
              <a:avLst/>
              <a:gdLst>
                <a:gd name="T0" fmla="*/ 227 w 246"/>
                <a:gd name="T1" fmla="*/ 388 h 555"/>
                <a:gd name="T2" fmla="*/ 218 w 246"/>
                <a:gd name="T3" fmla="*/ 391 h 555"/>
                <a:gd name="T4" fmla="*/ 182 w 246"/>
                <a:gd name="T5" fmla="*/ 394 h 555"/>
                <a:gd name="T6" fmla="*/ 125 w 246"/>
                <a:gd name="T7" fmla="*/ 439 h 555"/>
                <a:gd name="T8" fmla="*/ 112 w 246"/>
                <a:gd name="T9" fmla="*/ 535 h 555"/>
                <a:gd name="T10" fmla="*/ 94 w 246"/>
                <a:gd name="T11" fmla="*/ 555 h 555"/>
                <a:gd name="T12" fmla="*/ 8 w 246"/>
                <a:gd name="T13" fmla="*/ 531 h 555"/>
                <a:gd name="T14" fmla="*/ 3 w 246"/>
                <a:gd name="T15" fmla="*/ 494 h 555"/>
                <a:gd name="T16" fmla="*/ 0 w 246"/>
                <a:gd name="T17" fmla="*/ 463 h 555"/>
                <a:gd name="T18" fmla="*/ 19 w 246"/>
                <a:gd name="T19" fmla="*/ 364 h 555"/>
                <a:gd name="T20" fmla="*/ 72 w 246"/>
                <a:gd name="T21" fmla="*/ 236 h 555"/>
                <a:gd name="T22" fmla="*/ 86 w 246"/>
                <a:gd name="T23" fmla="*/ 207 h 555"/>
                <a:gd name="T24" fmla="*/ 113 w 246"/>
                <a:gd name="T25" fmla="*/ 146 h 555"/>
                <a:gd name="T26" fmla="*/ 138 w 246"/>
                <a:gd name="T27" fmla="*/ 84 h 555"/>
                <a:gd name="T28" fmla="*/ 170 w 246"/>
                <a:gd name="T29" fmla="*/ 0 h 555"/>
                <a:gd name="T30" fmla="*/ 213 w 246"/>
                <a:gd name="T31" fmla="*/ 4 h 555"/>
                <a:gd name="T32" fmla="*/ 227 w 246"/>
                <a:gd name="T33" fmla="*/ 48 h 555"/>
                <a:gd name="T34" fmla="*/ 246 w 246"/>
                <a:gd name="T35" fmla="*/ 141 h 555"/>
                <a:gd name="T36" fmla="*/ 240 w 246"/>
                <a:gd name="T37" fmla="*/ 205 h 555"/>
                <a:gd name="T38" fmla="*/ 238 w 246"/>
                <a:gd name="T39" fmla="*/ 233 h 555"/>
                <a:gd name="T40" fmla="*/ 227 w 246"/>
                <a:gd name="T41" fmla="*/ 367 h 555"/>
                <a:gd name="T42" fmla="*/ 227 w 246"/>
                <a:gd name="T43" fmla="*/ 388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555">
                  <a:moveTo>
                    <a:pt x="227" y="388"/>
                  </a:moveTo>
                  <a:lnTo>
                    <a:pt x="218" y="391"/>
                  </a:lnTo>
                  <a:lnTo>
                    <a:pt x="182" y="394"/>
                  </a:lnTo>
                  <a:lnTo>
                    <a:pt x="125" y="439"/>
                  </a:lnTo>
                  <a:lnTo>
                    <a:pt x="112" y="535"/>
                  </a:lnTo>
                  <a:lnTo>
                    <a:pt x="94" y="555"/>
                  </a:lnTo>
                  <a:lnTo>
                    <a:pt x="8" y="531"/>
                  </a:lnTo>
                  <a:lnTo>
                    <a:pt x="3" y="494"/>
                  </a:lnTo>
                  <a:lnTo>
                    <a:pt x="0" y="463"/>
                  </a:lnTo>
                  <a:lnTo>
                    <a:pt x="19" y="364"/>
                  </a:lnTo>
                  <a:lnTo>
                    <a:pt x="72" y="236"/>
                  </a:lnTo>
                  <a:lnTo>
                    <a:pt x="86" y="207"/>
                  </a:lnTo>
                  <a:lnTo>
                    <a:pt x="113" y="146"/>
                  </a:lnTo>
                  <a:lnTo>
                    <a:pt x="138" y="84"/>
                  </a:lnTo>
                  <a:lnTo>
                    <a:pt x="170" y="0"/>
                  </a:lnTo>
                  <a:lnTo>
                    <a:pt x="213" y="4"/>
                  </a:lnTo>
                  <a:lnTo>
                    <a:pt x="227" y="48"/>
                  </a:lnTo>
                  <a:lnTo>
                    <a:pt x="246" y="141"/>
                  </a:lnTo>
                  <a:lnTo>
                    <a:pt x="240" y="205"/>
                  </a:lnTo>
                  <a:lnTo>
                    <a:pt x="238" y="233"/>
                  </a:lnTo>
                  <a:lnTo>
                    <a:pt x="227" y="367"/>
                  </a:lnTo>
                  <a:lnTo>
                    <a:pt x="227" y="388"/>
                  </a:lnTo>
                  <a:close/>
                </a:path>
              </a:pathLst>
            </a:custGeom>
            <a:solidFill>
              <a:srgbClr val="E799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272E5A3C-0A49-39B4-9366-36D5215A5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" y="3387725"/>
              <a:ext cx="882650" cy="950913"/>
            </a:xfrm>
            <a:custGeom>
              <a:avLst/>
              <a:gdLst>
                <a:gd name="T0" fmla="*/ 285 w 556"/>
                <a:gd name="T1" fmla="*/ 57 h 599"/>
                <a:gd name="T2" fmla="*/ 453 w 556"/>
                <a:gd name="T3" fmla="*/ 200 h 599"/>
                <a:gd name="T4" fmla="*/ 479 w 556"/>
                <a:gd name="T5" fmla="*/ 238 h 599"/>
                <a:gd name="T6" fmla="*/ 548 w 556"/>
                <a:gd name="T7" fmla="*/ 354 h 599"/>
                <a:gd name="T8" fmla="*/ 524 w 556"/>
                <a:gd name="T9" fmla="*/ 439 h 599"/>
                <a:gd name="T10" fmla="*/ 527 w 556"/>
                <a:gd name="T11" fmla="*/ 456 h 599"/>
                <a:gd name="T12" fmla="*/ 530 w 556"/>
                <a:gd name="T13" fmla="*/ 463 h 599"/>
                <a:gd name="T14" fmla="*/ 538 w 556"/>
                <a:gd name="T15" fmla="*/ 482 h 599"/>
                <a:gd name="T16" fmla="*/ 556 w 556"/>
                <a:gd name="T17" fmla="*/ 533 h 599"/>
                <a:gd name="T18" fmla="*/ 501 w 556"/>
                <a:gd name="T19" fmla="*/ 599 h 599"/>
                <a:gd name="T20" fmla="*/ 434 w 556"/>
                <a:gd name="T21" fmla="*/ 563 h 599"/>
                <a:gd name="T22" fmla="*/ 416 w 556"/>
                <a:gd name="T23" fmla="*/ 557 h 599"/>
                <a:gd name="T24" fmla="*/ 333 w 556"/>
                <a:gd name="T25" fmla="*/ 579 h 599"/>
                <a:gd name="T26" fmla="*/ 306 w 556"/>
                <a:gd name="T27" fmla="*/ 597 h 599"/>
                <a:gd name="T28" fmla="*/ 280 w 556"/>
                <a:gd name="T29" fmla="*/ 592 h 599"/>
                <a:gd name="T30" fmla="*/ 245 w 556"/>
                <a:gd name="T31" fmla="*/ 584 h 599"/>
                <a:gd name="T32" fmla="*/ 194 w 556"/>
                <a:gd name="T33" fmla="*/ 568 h 599"/>
                <a:gd name="T34" fmla="*/ 146 w 556"/>
                <a:gd name="T35" fmla="*/ 554 h 599"/>
                <a:gd name="T36" fmla="*/ 102 w 556"/>
                <a:gd name="T37" fmla="*/ 599 h 599"/>
                <a:gd name="T38" fmla="*/ 59 w 556"/>
                <a:gd name="T39" fmla="*/ 557 h 599"/>
                <a:gd name="T40" fmla="*/ 13 w 556"/>
                <a:gd name="T41" fmla="*/ 469 h 599"/>
                <a:gd name="T42" fmla="*/ 0 w 556"/>
                <a:gd name="T43" fmla="*/ 269 h 599"/>
                <a:gd name="T44" fmla="*/ 9 w 556"/>
                <a:gd name="T45" fmla="*/ 259 h 599"/>
                <a:gd name="T46" fmla="*/ 72 w 556"/>
                <a:gd name="T47" fmla="*/ 189 h 599"/>
                <a:gd name="T48" fmla="*/ 147 w 556"/>
                <a:gd name="T49" fmla="*/ 141 h 599"/>
                <a:gd name="T50" fmla="*/ 184 w 556"/>
                <a:gd name="T51" fmla="*/ 1 h 599"/>
                <a:gd name="T52" fmla="*/ 266 w 556"/>
                <a:gd name="T53" fmla="*/ 0 h 599"/>
                <a:gd name="T54" fmla="*/ 285 w 556"/>
                <a:gd name="T55" fmla="*/ 5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6" h="599">
                  <a:moveTo>
                    <a:pt x="285" y="57"/>
                  </a:moveTo>
                  <a:lnTo>
                    <a:pt x="453" y="200"/>
                  </a:lnTo>
                  <a:lnTo>
                    <a:pt x="479" y="238"/>
                  </a:lnTo>
                  <a:lnTo>
                    <a:pt x="548" y="354"/>
                  </a:lnTo>
                  <a:lnTo>
                    <a:pt x="524" y="439"/>
                  </a:lnTo>
                  <a:lnTo>
                    <a:pt x="527" y="456"/>
                  </a:lnTo>
                  <a:lnTo>
                    <a:pt x="530" y="463"/>
                  </a:lnTo>
                  <a:lnTo>
                    <a:pt x="538" y="482"/>
                  </a:lnTo>
                  <a:lnTo>
                    <a:pt x="556" y="533"/>
                  </a:lnTo>
                  <a:lnTo>
                    <a:pt x="501" y="599"/>
                  </a:lnTo>
                  <a:lnTo>
                    <a:pt x="434" y="563"/>
                  </a:lnTo>
                  <a:lnTo>
                    <a:pt x="416" y="557"/>
                  </a:lnTo>
                  <a:lnTo>
                    <a:pt x="333" y="579"/>
                  </a:lnTo>
                  <a:lnTo>
                    <a:pt x="306" y="597"/>
                  </a:lnTo>
                  <a:lnTo>
                    <a:pt x="280" y="592"/>
                  </a:lnTo>
                  <a:lnTo>
                    <a:pt x="245" y="584"/>
                  </a:lnTo>
                  <a:lnTo>
                    <a:pt x="194" y="568"/>
                  </a:lnTo>
                  <a:lnTo>
                    <a:pt x="146" y="554"/>
                  </a:lnTo>
                  <a:lnTo>
                    <a:pt x="102" y="599"/>
                  </a:lnTo>
                  <a:lnTo>
                    <a:pt x="59" y="557"/>
                  </a:lnTo>
                  <a:lnTo>
                    <a:pt x="13" y="469"/>
                  </a:lnTo>
                  <a:lnTo>
                    <a:pt x="0" y="269"/>
                  </a:lnTo>
                  <a:lnTo>
                    <a:pt x="9" y="259"/>
                  </a:lnTo>
                  <a:lnTo>
                    <a:pt x="72" y="189"/>
                  </a:lnTo>
                  <a:lnTo>
                    <a:pt x="147" y="141"/>
                  </a:lnTo>
                  <a:lnTo>
                    <a:pt x="184" y="1"/>
                  </a:lnTo>
                  <a:lnTo>
                    <a:pt x="266" y="0"/>
                  </a:lnTo>
                  <a:lnTo>
                    <a:pt x="285" y="57"/>
                  </a:lnTo>
                  <a:close/>
                </a:path>
              </a:pathLst>
            </a:custGeom>
            <a:solidFill>
              <a:srgbClr val="E799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CF72F9A5-7A81-77C3-04A9-0C7419CF5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513" y="5070475"/>
              <a:ext cx="625475" cy="1069975"/>
            </a:xfrm>
            <a:custGeom>
              <a:avLst/>
              <a:gdLst>
                <a:gd name="T0" fmla="*/ 274 w 394"/>
                <a:gd name="T1" fmla="*/ 21 h 674"/>
                <a:gd name="T2" fmla="*/ 274 w 394"/>
                <a:gd name="T3" fmla="*/ 26 h 674"/>
                <a:gd name="T4" fmla="*/ 274 w 394"/>
                <a:gd name="T5" fmla="*/ 27 h 674"/>
                <a:gd name="T6" fmla="*/ 274 w 394"/>
                <a:gd name="T7" fmla="*/ 37 h 674"/>
                <a:gd name="T8" fmla="*/ 273 w 394"/>
                <a:gd name="T9" fmla="*/ 160 h 674"/>
                <a:gd name="T10" fmla="*/ 273 w 394"/>
                <a:gd name="T11" fmla="*/ 179 h 674"/>
                <a:gd name="T12" fmla="*/ 289 w 394"/>
                <a:gd name="T13" fmla="*/ 223 h 674"/>
                <a:gd name="T14" fmla="*/ 303 w 394"/>
                <a:gd name="T15" fmla="*/ 256 h 674"/>
                <a:gd name="T16" fmla="*/ 361 w 394"/>
                <a:gd name="T17" fmla="*/ 253 h 674"/>
                <a:gd name="T18" fmla="*/ 345 w 394"/>
                <a:gd name="T19" fmla="*/ 304 h 674"/>
                <a:gd name="T20" fmla="*/ 338 w 394"/>
                <a:gd name="T21" fmla="*/ 324 h 674"/>
                <a:gd name="T22" fmla="*/ 311 w 394"/>
                <a:gd name="T23" fmla="*/ 332 h 674"/>
                <a:gd name="T24" fmla="*/ 308 w 394"/>
                <a:gd name="T25" fmla="*/ 332 h 674"/>
                <a:gd name="T26" fmla="*/ 305 w 394"/>
                <a:gd name="T27" fmla="*/ 333 h 674"/>
                <a:gd name="T28" fmla="*/ 303 w 394"/>
                <a:gd name="T29" fmla="*/ 341 h 674"/>
                <a:gd name="T30" fmla="*/ 303 w 394"/>
                <a:gd name="T31" fmla="*/ 349 h 674"/>
                <a:gd name="T32" fmla="*/ 303 w 394"/>
                <a:gd name="T33" fmla="*/ 360 h 674"/>
                <a:gd name="T34" fmla="*/ 327 w 394"/>
                <a:gd name="T35" fmla="*/ 423 h 674"/>
                <a:gd name="T36" fmla="*/ 383 w 394"/>
                <a:gd name="T37" fmla="*/ 575 h 674"/>
                <a:gd name="T38" fmla="*/ 382 w 394"/>
                <a:gd name="T39" fmla="*/ 581 h 674"/>
                <a:gd name="T40" fmla="*/ 388 w 394"/>
                <a:gd name="T41" fmla="*/ 596 h 674"/>
                <a:gd name="T42" fmla="*/ 394 w 394"/>
                <a:gd name="T43" fmla="*/ 604 h 674"/>
                <a:gd name="T44" fmla="*/ 350 w 394"/>
                <a:gd name="T45" fmla="*/ 628 h 674"/>
                <a:gd name="T46" fmla="*/ 354 w 394"/>
                <a:gd name="T47" fmla="*/ 641 h 674"/>
                <a:gd name="T48" fmla="*/ 358 w 394"/>
                <a:gd name="T49" fmla="*/ 657 h 674"/>
                <a:gd name="T50" fmla="*/ 351 w 394"/>
                <a:gd name="T51" fmla="*/ 671 h 674"/>
                <a:gd name="T52" fmla="*/ 335 w 394"/>
                <a:gd name="T53" fmla="*/ 674 h 674"/>
                <a:gd name="T54" fmla="*/ 305 w 394"/>
                <a:gd name="T55" fmla="*/ 641 h 674"/>
                <a:gd name="T56" fmla="*/ 260 w 394"/>
                <a:gd name="T57" fmla="*/ 591 h 674"/>
                <a:gd name="T58" fmla="*/ 242 w 394"/>
                <a:gd name="T59" fmla="*/ 529 h 674"/>
                <a:gd name="T60" fmla="*/ 197 w 394"/>
                <a:gd name="T61" fmla="*/ 521 h 674"/>
                <a:gd name="T62" fmla="*/ 177 w 394"/>
                <a:gd name="T63" fmla="*/ 516 h 674"/>
                <a:gd name="T64" fmla="*/ 135 w 394"/>
                <a:gd name="T65" fmla="*/ 535 h 674"/>
                <a:gd name="T66" fmla="*/ 116 w 394"/>
                <a:gd name="T67" fmla="*/ 517 h 674"/>
                <a:gd name="T68" fmla="*/ 106 w 394"/>
                <a:gd name="T69" fmla="*/ 511 h 674"/>
                <a:gd name="T70" fmla="*/ 82 w 394"/>
                <a:gd name="T71" fmla="*/ 493 h 674"/>
                <a:gd name="T72" fmla="*/ 7 w 394"/>
                <a:gd name="T73" fmla="*/ 441 h 674"/>
                <a:gd name="T74" fmla="*/ 7 w 394"/>
                <a:gd name="T75" fmla="*/ 423 h 674"/>
                <a:gd name="T76" fmla="*/ 0 w 394"/>
                <a:gd name="T77" fmla="*/ 372 h 674"/>
                <a:gd name="T78" fmla="*/ 76 w 394"/>
                <a:gd name="T79" fmla="*/ 349 h 674"/>
                <a:gd name="T80" fmla="*/ 121 w 394"/>
                <a:gd name="T81" fmla="*/ 274 h 674"/>
                <a:gd name="T82" fmla="*/ 130 w 394"/>
                <a:gd name="T83" fmla="*/ 258 h 674"/>
                <a:gd name="T84" fmla="*/ 154 w 394"/>
                <a:gd name="T85" fmla="*/ 219 h 674"/>
                <a:gd name="T86" fmla="*/ 138 w 394"/>
                <a:gd name="T87" fmla="*/ 203 h 674"/>
                <a:gd name="T88" fmla="*/ 117 w 394"/>
                <a:gd name="T89" fmla="*/ 179 h 674"/>
                <a:gd name="T90" fmla="*/ 116 w 394"/>
                <a:gd name="T91" fmla="*/ 165 h 674"/>
                <a:gd name="T92" fmla="*/ 121 w 394"/>
                <a:gd name="T93" fmla="*/ 162 h 674"/>
                <a:gd name="T94" fmla="*/ 133 w 394"/>
                <a:gd name="T95" fmla="*/ 154 h 674"/>
                <a:gd name="T96" fmla="*/ 143 w 394"/>
                <a:gd name="T97" fmla="*/ 82 h 674"/>
                <a:gd name="T98" fmla="*/ 145 w 394"/>
                <a:gd name="T99" fmla="*/ 70 h 674"/>
                <a:gd name="T100" fmla="*/ 130 w 394"/>
                <a:gd name="T101" fmla="*/ 19 h 674"/>
                <a:gd name="T102" fmla="*/ 132 w 394"/>
                <a:gd name="T103" fmla="*/ 0 h 674"/>
                <a:gd name="T104" fmla="*/ 210 w 394"/>
                <a:gd name="T105" fmla="*/ 11 h 674"/>
                <a:gd name="T106" fmla="*/ 218 w 394"/>
                <a:gd name="T107" fmla="*/ 11 h 674"/>
                <a:gd name="T108" fmla="*/ 242 w 394"/>
                <a:gd name="T109" fmla="*/ 16 h 674"/>
                <a:gd name="T110" fmla="*/ 249 w 394"/>
                <a:gd name="T111" fmla="*/ 16 h 674"/>
                <a:gd name="T112" fmla="*/ 271 w 394"/>
                <a:gd name="T113" fmla="*/ 19 h 674"/>
                <a:gd name="T114" fmla="*/ 274 w 394"/>
                <a:gd name="T115" fmla="*/ 21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4" h="674">
                  <a:moveTo>
                    <a:pt x="274" y="21"/>
                  </a:moveTo>
                  <a:lnTo>
                    <a:pt x="274" y="26"/>
                  </a:lnTo>
                  <a:lnTo>
                    <a:pt x="274" y="27"/>
                  </a:lnTo>
                  <a:lnTo>
                    <a:pt x="274" y="37"/>
                  </a:lnTo>
                  <a:lnTo>
                    <a:pt x="273" y="160"/>
                  </a:lnTo>
                  <a:lnTo>
                    <a:pt x="273" y="179"/>
                  </a:lnTo>
                  <a:lnTo>
                    <a:pt x="289" y="223"/>
                  </a:lnTo>
                  <a:lnTo>
                    <a:pt x="303" y="256"/>
                  </a:lnTo>
                  <a:lnTo>
                    <a:pt x="361" y="253"/>
                  </a:lnTo>
                  <a:lnTo>
                    <a:pt x="345" y="304"/>
                  </a:lnTo>
                  <a:lnTo>
                    <a:pt x="338" y="324"/>
                  </a:lnTo>
                  <a:lnTo>
                    <a:pt x="311" y="332"/>
                  </a:lnTo>
                  <a:lnTo>
                    <a:pt x="308" y="332"/>
                  </a:lnTo>
                  <a:lnTo>
                    <a:pt x="305" y="333"/>
                  </a:lnTo>
                  <a:lnTo>
                    <a:pt x="303" y="341"/>
                  </a:lnTo>
                  <a:lnTo>
                    <a:pt x="303" y="349"/>
                  </a:lnTo>
                  <a:lnTo>
                    <a:pt x="303" y="360"/>
                  </a:lnTo>
                  <a:lnTo>
                    <a:pt x="327" y="423"/>
                  </a:lnTo>
                  <a:lnTo>
                    <a:pt x="383" y="575"/>
                  </a:lnTo>
                  <a:lnTo>
                    <a:pt x="382" y="581"/>
                  </a:lnTo>
                  <a:lnTo>
                    <a:pt x="388" y="596"/>
                  </a:lnTo>
                  <a:lnTo>
                    <a:pt x="394" y="604"/>
                  </a:lnTo>
                  <a:lnTo>
                    <a:pt x="350" y="628"/>
                  </a:lnTo>
                  <a:lnTo>
                    <a:pt x="354" y="641"/>
                  </a:lnTo>
                  <a:lnTo>
                    <a:pt x="358" y="657"/>
                  </a:lnTo>
                  <a:lnTo>
                    <a:pt x="351" y="671"/>
                  </a:lnTo>
                  <a:lnTo>
                    <a:pt x="335" y="674"/>
                  </a:lnTo>
                  <a:lnTo>
                    <a:pt x="305" y="641"/>
                  </a:lnTo>
                  <a:lnTo>
                    <a:pt x="260" y="591"/>
                  </a:lnTo>
                  <a:lnTo>
                    <a:pt x="242" y="529"/>
                  </a:lnTo>
                  <a:lnTo>
                    <a:pt x="197" y="521"/>
                  </a:lnTo>
                  <a:lnTo>
                    <a:pt x="177" y="516"/>
                  </a:lnTo>
                  <a:lnTo>
                    <a:pt x="135" y="535"/>
                  </a:lnTo>
                  <a:lnTo>
                    <a:pt x="116" y="517"/>
                  </a:lnTo>
                  <a:lnTo>
                    <a:pt x="106" y="511"/>
                  </a:lnTo>
                  <a:lnTo>
                    <a:pt x="82" y="493"/>
                  </a:lnTo>
                  <a:lnTo>
                    <a:pt x="7" y="441"/>
                  </a:lnTo>
                  <a:lnTo>
                    <a:pt x="7" y="423"/>
                  </a:lnTo>
                  <a:lnTo>
                    <a:pt x="0" y="372"/>
                  </a:lnTo>
                  <a:lnTo>
                    <a:pt x="76" y="349"/>
                  </a:lnTo>
                  <a:lnTo>
                    <a:pt x="121" y="274"/>
                  </a:lnTo>
                  <a:lnTo>
                    <a:pt x="130" y="258"/>
                  </a:lnTo>
                  <a:lnTo>
                    <a:pt x="154" y="219"/>
                  </a:lnTo>
                  <a:lnTo>
                    <a:pt x="138" y="203"/>
                  </a:lnTo>
                  <a:lnTo>
                    <a:pt x="117" y="179"/>
                  </a:lnTo>
                  <a:lnTo>
                    <a:pt x="116" y="165"/>
                  </a:lnTo>
                  <a:lnTo>
                    <a:pt x="121" y="162"/>
                  </a:lnTo>
                  <a:lnTo>
                    <a:pt x="133" y="154"/>
                  </a:lnTo>
                  <a:lnTo>
                    <a:pt x="143" y="82"/>
                  </a:lnTo>
                  <a:lnTo>
                    <a:pt x="145" y="70"/>
                  </a:lnTo>
                  <a:lnTo>
                    <a:pt x="130" y="19"/>
                  </a:lnTo>
                  <a:lnTo>
                    <a:pt x="132" y="0"/>
                  </a:lnTo>
                  <a:lnTo>
                    <a:pt x="210" y="11"/>
                  </a:lnTo>
                  <a:lnTo>
                    <a:pt x="218" y="11"/>
                  </a:lnTo>
                  <a:lnTo>
                    <a:pt x="242" y="16"/>
                  </a:lnTo>
                  <a:lnTo>
                    <a:pt x="249" y="16"/>
                  </a:lnTo>
                  <a:lnTo>
                    <a:pt x="271" y="19"/>
                  </a:lnTo>
                  <a:lnTo>
                    <a:pt x="274" y="21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E9BB3B1-6C75-D6AD-34E4-DC922905C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3260725"/>
              <a:ext cx="1547813" cy="1978025"/>
            </a:xfrm>
            <a:custGeom>
              <a:avLst/>
              <a:gdLst>
                <a:gd name="T0" fmla="*/ 943 w 975"/>
                <a:gd name="T1" fmla="*/ 336 h 1246"/>
                <a:gd name="T2" fmla="*/ 929 w 975"/>
                <a:gd name="T3" fmla="*/ 302 h 1246"/>
                <a:gd name="T4" fmla="*/ 891 w 975"/>
                <a:gd name="T5" fmla="*/ 278 h 1246"/>
                <a:gd name="T6" fmla="*/ 818 w 975"/>
                <a:gd name="T7" fmla="*/ 190 h 1246"/>
                <a:gd name="T8" fmla="*/ 783 w 975"/>
                <a:gd name="T9" fmla="*/ 155 h 1246"/>
                <a:gd name="T10" fmla="*/ 700 w 975"/>
                <a:gd name="T11" fmla="*/ 65 h 1246"/>
                <a:gd name="T12" fmla="*/ 633 w 975"/>
                <a:gd name="T13" fmla="*/ 0 h 1246"/>
                <a:gd name="T14" fmla="*/ 577 w 975"/>
                <a:gd name="T15" fmla="*/ 94 h 1246"/>
                <a:gd name="T16" fmla="*/ 508 w 975"/>
                <a:gd name="T17" fmla="*/ 51 h 1246"/>
                <a:gd name="T18" fmla="*/ 405 w 975"/>
                <a:gd name="T19" fmla="*/ 56 h 1246"/>
                <a:gd name="T20" fmla="*/ 328 w 975"/>
                <a:gd name="T21" fmla="*/ 65 h 1246"/>
                <a:gd name="T22" fmla="*/ 272 w 975"/>
                <a:gd name="T23" fmla="*/ 99 h 1246"/>
                <a:gd name="T24" fmla="*/ 226 w 975"/>
                <a:gd name="T25" fmla="*/ 160 h 1246"/>
                <a:gd name="T26" fmla="*/ 179 w 975"/>
                <a:gd name="T27" fmla="*/ 145 h 1246"/>
                <a:gd name="T28" fmla="*/ 75 w 975"/>
                <a:gd name="T29" fmla="*/ 165 h 1246"/>
                <a:gd name="T30" fmla="*/ 81 w 975"/>
                <a:gd name="T31" fmla="*/ 185 h 1246"/>
                <a:gd name="T32" fmla="*/ 107 w 975"/>
                <a:gd name="T33" fmla="*/ 243 h 1246"/>
                <a:gd name="T34" fmla="*/ 113 w 975"/>
                <a:gd name="T35" fmla="*/ 299 h 1246"/>
                <a:gd name="T36" fmla="*/ 70 w 975"/>
                <a:gd name="T37" fmla="*/ 330 h 1246"/>
                <a:gd name="T38" fmla="*/ 0 w 975"/>
                <a:gd name="T39" fmla="*/ 358 h 1246"/>
                <a:gd name="T40" fmla="*/ 43 w 975"/>
                <a:gd name="T41" fmla="*/ 442 h 1246"/>
                <a:gd name="T42" fmla="*/ 107 w 975"/>
                <a:gd name="T43" fmla="*/ 467 h 1246"/>
                <a:gd name="T44" fmla="*/ 144 w 975"/>
                <a:gd name="T45" fmla="*/ 499 h 1246"/>
                <a:gd name="T46" fmla="*/ 170 w 975"/>
                <a:gd name="T47" fmla="*/ 443 h 1246"/>
                <a:gd name="T48" fmla="*/ 200 w 975"/>
                <a:gd name="T49" fmla="*/ 467 h 1246"/>
                <a:gd name="T50" fmla="*/ 245 w 975"/>
                <a:gd name="T51" fmla="*/ 506 h 1246"/>
                <a:gd name="T52" fmla="*/ 434 w 975"/>
                <a:gd name="T53" fmla="*/ 839 h 1246"/>
                <a:gd name="T54" fmla="*/ 562 w 975"/>
                <a:gd name="T55" fmla="*/ 1191 h 1246"/>
                <a:gd name="T56" fmla="*/ 610 w 975"/>
                <a:gd name="T57" fmla="*/ 1204 h 1246"/>
                <a:gd name="T58" fmla="*/ 647 w 975"/>
                <a:gd name="T59" fmla="*/ 1220 h 1246"/>
                <a:gd name="T60" fmla="*/ 742 w 975"/>
                <a:gd name="T61" fmla="*/ 1246 h 1246"/>
                <a:gd name="T62" fmla="*/ 650 w 975"/>
                <a:gd name="T63" fmla="*/ 1046 h 1246"/>
                <a:gd name="T64" fmla="*/ 701 w 975"/>
                <a:gd name="T65" fmla="*/ 908 h 1246"/>
                <a:gd name="T66" fmla="*/ 788 w 975"/>
                <a:gd name="T67" fmla="*/ 816 h 1246"/>
                <a:gd name="T68" fmla="*/ 743 w 975"/>
                <a:gd name="T69" fmla="*/ 701 h 1246"/>
                <a:gd name="T70" fmla="*/ 791 w 975"/>
                <a:gd name="T71" fmla="*/ 578 h 1246"/>
                <a:gd name="T72" fmla="*/ 895 w 975"/>
                <a:gd name="T73" fmla="*/ 427 h 1246"/>
                <a:gd name="T74" fmla="*/ 966 w 975"/>
                <a:gd name="T75" fmla="*/ 347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5" h="1246">
                  <a:moveTo>
                    <a:pt x="966" y="347"/>
                  </a:moveTo>
                  <a:lnTo>
                    <a:pt x="943" y="336"/>
                  </a:lnTo>
                  <a:lnTo>
                    <a:pt x="940" y="334"/>
                  </a:lnTo>
                  <a:lnTo>
                    <a:pt x="929" y="302"/>
                  </a:lnTo>
                  <a:lnTo>
                    <a:pt x="921" y="286"/>
                  </a:lnTo>
                  <a:lnTo>
                    <a:pt x="891" y="278"/>
                  </a:lnTo>
                  <a:lnTo>
                    <a:pt x="887" y="245"/>
                  </a:lnTo>
                  <a:lnTo>
                    <a:pt x="818" y="190"/>
                  </a:lnTo>
                  <a:lnTo>
                    <a:pt x="809" y="179"/>
                  </a:lnTo>
                  <a:lnTo>
                    <a:pt x="783" y="155"/>
                  </a:lnTo>
                  <a:lnTo>
                    <a:pt x="770" y="139"/>
                  </a:lnTo>
                  <a:lnTo>
                    <a:pt x="700" y="65"/>
                  </a:lnTo>
                  <a:lnTo>
                    <a:pt x="634" y="1"/>
                  </a:lnTo>
                  <a:lnTo>
                    <a:pt x="633" y="0"/>
                  </a:lnTo>
                  <a:lnTo>
                    <a:pt x="597" y="35"/>
                  </a:lnTo>
                  <a:lnTo>
                    <a:pt x="577" y="94"/>
                  </a:lnTo>
                  <a:lnTo>
                    <a:pt x="548" y="67"/>
                  </a:lnTo>
                  <a:lnTo>
                    <a:pt x="508" y="51"/>
                  </a:lnTo>
                  <a:lnTo>
                    <a:pt x="431" y="54"/>
                  </a:lnTo>
                  <a:lnTo>
                    <a:pt x="405" y="56"/>
                  </a:lnTo>
                  <a:lnTo>
                    <a:pt x="359" y="59"/>
                  </a:lnTo>
                  <a:lnTo>
                    <a:pt x="328" y="65"/>
                  </a:lnTo>
                  <a:lnTo>
                    <a:pt x="285" y="72"/>
                  </a:lnTo>
                  <a:lnTo>
                    <a:pt x="272" y="99"/>
                  </a:lnTo>
                  <a:lnTo>
                    <a:pt x="248" y="160"/>
                  </a:lnTo>
                  <a:lnTo>
                    <a:pt x="226" y="160"/>
                  </a:lnTo>
                  <a:lnTo>
                    <a:pt x="202" y="158"/>
                  </a:lnTo>
                  <a:lnTo>
                    <a:pt x="179" y="145"/>
                  </a:lnTo>
                  <a:lnTo>
                    <a:pt x="91" y="97"/>
                  </a:lnTo>
                  <a:lnTo>
                    <a:pt x="75" y="165"/>
                  </a:lnTo>
                  <a:lnTo>
                    <a:pt x="80" y="176"/>
                  </a:lnTo>
                  <a:lnTo>
                    <a:pt x="81" y="185"/>
                  </a:lnTo>
                  <a:lnTo>
                    <a:pt x="86" y="217"/>
                  </a:lnTo>
                  <a:lnTo>
                    <a:pt x="107" y="243"/>
                  </a:lnTo>
                  <a:lnTo>
                    <a:pt x="118" y="262"/>
                  </a:lnTo>
                  <a:lnTo>
                    <a:pt x="113" y="299"/>
                  </a:lnTo>
                  <a:lnTo>
                    <a:pt x="72" y="328"/>
                  </a:lnTo>
                  <a:lnTo>
                    <a:pt x="70" y="330"/>
                  </a:lnTo>
                  <a:lnTo>
                    <a:pt x="56" y="352"/>
                  </a:lnTo>
                  <a:lnTo>
                    <a:pt x="0" y="358"/>
                  </a:lnTo>
                  <a:lnTo>
                    <a:pt x="29" y="456"/>
                  </a:lnTo>
                  <a:lnTo>
                    <a:pt x="43" y="442"/>
                  </a:lnTo>
                  <a:lnTo>
                    <a:pt x="61" y="426"/>
                  </a:lnTo>
                  <a:lnTo>
                    <a:pt x="107" y="467"/>
                  </a:lnTo>
                  <a:lnTo>
                    <a:pt x="120" y="477"/>
                  </a:lnTo>
                  <a:lnTo>
                    <a:pt x="144" y="499"/>
                  </a:lnTo>
                  <a:lnTo>
                    <a:pt x="163" y="461"/>
                  </a:lnTo>
                  <a:lnTo>
                    <a:pt x="170" y="443"/>
                  </a:lnTo>
                  <a:lnTo>
                    <a:pt x="182" y="453"/>
                  </a:lnTo>
                  <a:lnTo>
                    <a:pt x="200" y="467"/>
                  </a:lnTo>
                  <a:lnTo>
                    <a:pt x="200" y="469"/>
                  </a:lnTo>
                  <a:lnTo>
                    <a:pt x="245" y="506"/>
                  </a:lnTo>
                  <a:lnTo>
                    <a:pt x="259" y="515"/>
                  </a:lnTo>
                  <a:lnTo>
                    <a:pt x="434" y="839"/>
                  </a:lnTo>
                  <a:lnTo>
                    <a:pt x="536" y="1227"/>
                  </a:lnTo>
                  <a:lnTo>
                    <a:pt x="562" y="1191"/>
                  </a:lnTo>
                  <a:lnTo>
                    <a:pt x="573" y="1177"/>
                  </a:lnTo>
                  <a:lnTo>
                    <a:pt x="610" y="1204"/>
                  </a:lnTo>
                  <a:lnTo>
                    <a:pt x="644" y="1219"/>
                  </a:lnTo>
                  <a:lnTo>
                    <a:pt x="647" y="1220"/>
                  </a:lnTo>
                  <a:lnTo>
                    <a:pt x="660" y="1223"/>
                  </a:lnTo>
                  <a:lnTo>
                    <a:pt x="742" y="1246"/>
                  </a:lnTo>
                  <a:lnTo>
                    <a:pt x="685" y="1095"/>
                  </a:lnTo>
                  <a:lnTo>
                    <a:pt x="650" y="1046"/>
                  </a:lnTo>
                  <a:lnTo>
                    <a:pt x="623" y="993"/>
                  </a:lnTo>
                  <a:lnTo>
                    <a:pt x="701" y="908"/>
                  </a:lnTo>
                  <a:lnTo>
                    <a:pt x="764" y="885"/>
                  </a:lnTo>
                  <a:lnTo>
                    <a:pt x="788" y="816"/>
                  </a:lnTo>
                  <a:lnTo>
                    <a:pt x="726" y="768"/>
                  </a:lnTo>
                  <a:lnTo>
                    <a:pt x="743" y="701"/>
                  </a:lnTo>
                  <a:lnTo>
                    <a:pt x="766" y="613"/>
                  </a:lnTo>
                  <a:lnTo>
                    <a:pt x="791" y="578"/>
                  </a:lnTo>
                  <a:lnTo>
                    <a:pt x="814" y="499"/>
                  </a:lnTo>
                  <a:lnTo>
                    <a:pt x="895" y="427"/>
                  </a:lnTo>
                  <a:lnTo>
                    <a:pt x="975" y="358"/>
                  </a:lnTo>
                  <a:lnTo>
                    <a:pt x="966" y="347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C9435888-9BEA-354A-F98A-DC16E8459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15875"/>
              <a:ext cx="1006475" cy="2333625"/>
            </a:xfrm>
            <a:custGeom>
              <a:avLst/>
              <a:gdLst>
                <a:gd name="T0" fmla="*/ 634 w 634"/>
                <a:gd name="T1" fmla="*/ 1006 h 1470"/>
                <a:gd name="T2" fmla="*/ 584 w 634"/>
                <a:gd name="T3" fmla="*/ 1172 h 1470"/>
                <a:gd name="T4" fmla="*/ 453 w 634"/>
                <a:gd name="T5" fmla="*/ 1280 h 1470"/>
                <a:gd name="T6" fmla="*/ 439 w 634"/>
                <a:gd name="T7" fmla="*/ 1289 h 1470"/>
                <a:gd name="T8" fmla="*/ 437 w 634"/>
                <a:gd name="T9" fmla="*/ 1291 h 1470"/>
                <a:gd name="T10" fmla="*/ 397 w 634"/>
                <a:gd name="T11" fmla="*/ 1334 h 1470"/>
                <a:gd name="T12" fmla="*/ 376 w 634"/>
                <a:gd name="T13" fmla="*/ 1356 h 1470"/>
                <a:gd name="T14" fmla="*/ 296 w 634"/>
                <a:gd name="T15" fmla="*/ 1369 h 1470"/>
                <a:gd name="T16" fmla="*/ 314 w 634"/>
                <a:gd name="T17" fmla="*/ 1436 h 1470"/>
                <a:gd name="T18" fmla="*/ 246 w 634"/>
                <a:gd name="T19" fmla="*/ 1470 h 1470"/>
                <a:gd name="T20" fmla="*/ 211 w 634"/>
                <a:gd name="T21" fmla="*/ 1435 h 1470"/>
                <a:gd name="T22" fmla="*/ 206 w 634"/>
                <a:gd name="T23" fmla="*/ 1422 h 1470"/>
                <a:gd name="T24" fmla="*/ 194 w 634"/>
                <a:gd name="T25" fmla="*/ 1382 h 1470"/>
                <a:gd name="T26" fmla="*/ 189 w 634"/>
                <a:gd name="T27" fmla="*/ 1385 h 1470"/>
                <a:gd name="T28" fmla="*/ 150 w 634"/>
                <a:gd name="T29" fmla="*/ 1409 h 1470"/>
                <a:gd name="T30" fmla="*/ 163 w 634"/>
                <a:gd name="T31" fmla="*/ 1348 h 1470"/>
                <a:gd name="T32" fmla="*/ 128 w 634"/>
                <a:gd name="T33" fmla="*/ 1358 h 1470"/>
                <a:gd name="T34" fmla="*/ 99 w 634"/>
                <a:gd name="T35" fmla="*/ 1364 h 1470"/>
                <a:gd name="T36" fmla="*/ 56 w 634"/>
                <a:gd name="T37" fmla="*/ 1379 h 1470"/>
                <a:gd name="T38" fmla="*/ 54 w 634"/>
                <a:gd name="T39" fmla="*/ 1379 h 1470"/>
                <a:gd name="T40" fmla="*/ 53 w 634"/>
                <a:gd name="T41" fmla="*/ 1377 h 1470"/>
                <a:gd name="T42" fmla="*/ 46 w 634"/>
                <a:gd name="T43" fmla="*/ 1324 h 1470"/>
                <a:gd name="T44" fmla="*/ 27 w 634"/>
                <a:gd name="T45" fmla="*/ 1214 h 1470"/>
                <a:gd name="T46" fmla="*/ 0 w 634"/>
                <a:gd name="T47" fmla="*/ 1055 h 1470"/>
                <a:gd name="T48" fmla="*/ 4 w 634"/>
                <a:gd name="T49" fmla="*/ 1031 h 1470"/>
                <a:gd name="T50" fmla="*/ 24 w 634"/>
                <a:gd name="T51" fmla="*/ 950 h 1470"/>
                <a:gd name="T52" fmla="*/ 105 w 634"/>
                <a:gd name="T53" fmla="*/ 786 h 1470"/>
                <a:gd name="T54" fmla="*/ 41 w 634"/>
                <a:gd name="T55" fmla="*/ 507 h 1470"/>
                <a:gd name="T56" fmla="*/ 24 w 634"/>
                <a:gd name="T57" fmla="*/ 451 h 1470"/>
                <a:gd name="T58" fmla="*/ 8 w 634"/>
                <a:gd name="T59" fmla="*/ 330 h 1470"/>
                <a:gd name="T60" fmla="*/ 61 w 634"/>
                <a:gd name="T61" fmla="*/ 320 h 1470"/>
                <a:gd name="T62" fmla="*/ 86 w 634"/>
                <a:gd name="T63" fmla="*/ 137 h 1470"/>
                <a:gd name="T64" fmla="*/ 136 w 634"/>
                <a:gd name="T65" fmla="*/ 67 h 1470"/>
                <a:gd name="T66" fmla="*/ 152 w 634"/>
                <a:gd name="T67" fmla="*/ 46 h 1470"/>
                <a:gd name="T68" fmla="*/ 184 w 634"/>
                <a:gd name="T69" fmla="*/ 0 h 1470"/>
                <a:gd name="T70" fmla="*/ 286 w 634"/>
                <a:gd name="T71" fmla="*/ 171 h 1470"/>
                <a:gd name="T72" fmla="*/ 264 w 634"/>
                <a:gd name="T73" fmla="*/ 399 h 1470"/>
                <a:gd name="T74" fmla="*/ 315 w 634"/>
                <a:gd name="T75" fmla="*/ 423 h 1470"/>
                <a:gd name="T76" fmla="*/ 320 w 634"/>
                <a:gd name="T77" fmla="*/ 427 h 1470"/>
                <a:gd name="T78" fmla="*/ 333 w 634"/>
                <a:gd name="T79" fmla="*/ 439 h 1470"/>
                <a:gd name="T80" fmla="*/ 370 w 634"/>
                <a:gd name="T81" fmla="*/ 471 h 1470"/>
                <a:gd name="T82" fmla="*/ 391 w 634"/>
                <a:gd name="T83" fmla="*/ 488 h 1470"/>
                <a:gd name="T84" fmla="*/ 506 w 634"/>
                <a:gd name="T85" fmla="*/ 589 h 1470"/>
                <a:gd name="T86" fmla="*/ 634 w 634"/>
                <a:gd name="T87" fmla="*/ 1006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4" h="1470">
                  <a:moveTo>
                    <a:pt x="634" y="1006"/>
                  </a:moveTo>
                  <a:lnTo>
                    <a:pt x="584" y="1172"/>
                  </a:lnTo>
                  <a:lnTo>
                    <a:pt x="453" y="1280"/>
                  </a:lnTo>
                  <a:lnTo>
                    <a:pt x="439" y="1289"/>
                  </a:lnTo>
                  <a:lnTo>
                    <a:pt x="437" y="1291"/>
                  </a:lnTo>
                  <a:lnTo>
                    <a:pt x="397" y="1334"/>
                  </a:lnTo>
                  <a:lnTo>
                    <a:pt x="376" y="1356"/>
                  </a:lnTo>
                  <a:lnTo>
                    <a:pt x="296" y="1369"/>
                  </a:lnTo>
                  <a:lnTo>
                    <a:pt x="314" y="1436"/>
                  </a:lnTo>
                  <a:lnTo>
                    <a:pt x="246" y="1470"/>
                  </a:lnTo>
                  <a:lnTo>
                    <a:pt x="211" y="1435"/>
                  </a:lnTo>
                  <a:lnTo>
                    <a:pt x="206" y="1422"/>
                  </a:lnTo>
                  <a:lnTo>
                    <a:pt x="194" y="1382"/>
                  </a:lnTo>
                  <a:lnTo>
                    <a:pt x="189" y="1385"/>
                  </a:lnTo>
                  <a:lnTo>
                    <a:pt x="150" y="1409"/>
                  </a:lnTo>
                  <a:lnTo>
                    <a:pt x="163" y="1348"/>
                  </a:lnTo>
                  <a:lnTo>
                    <a:pt x="128" y="1358"/>
                  </a:lnTo>
                  <a:lnTo>
                    <a:pt x="99" y="1364"/>
                  </a:lnTo>
                  <a:lnTo>
                    <a:pt x="56" y="1379"/>
                  </a:lnTo>
                  <a:lnTo>
                    <a:pt x="54" y="1379"/>
                  </a:lnTo>
                  <a:lnTo>
                    <a:pt x="53" y="1377"/>
                  </a:lnTo>
                  <a:lnTo>
                    <a:pt x="46" y="1324"/>
                  </a:lnTo>
                  <a:lnTo>
                    <a:pt x="27" y="1214"/>
                  </a:lnTo>
                  <a:lnTo>
                    <a:pt x="0" y="1055"/>
                  </a:lnTo>
                  <a:lnTo>
                    <a:pt x="4" y="1031"/>
                  </a:lnTo>
                  <a:lnTo>
                    <a:pt x="24" y="950"/>
                  </a:lnTo>
                  <a:lnTo>
                    <a:pt x="105" y="786"/>
                  </a:lnTo>
                  <a:lnTo>
                    <a:pt x="41" y="507"/>
                  </a:lnTo>
                  <a:lnTo>
                    <a:pt x="24" y="451"/>
                  </a:lnTo>
                  <a:lnTo>
                    <a:pt x="8" y="330"/>
                  </a:lnTo>
                  <a:lnTo>
                    <a:pt x="61" y="320"/>
                  </a:lnTo>
                  <a:lnTo>
                    <a:pt x="86" y="137"/>
                  </a:lnTo>
                  <a:lnTo>
                    <a:pt x="136" y="67"/>
                  </a:lnTo>
                  <a:lnTo>
                    <a:pt x="152" y="46"/>
                  </a:lnTo>
                  <a:lnTo>
                    <a:pt x="184" y="0"/>
                  </a:lnTo>
                  <a:lnTo>
                    <a:pt x="286" y="171"/>
                  </a:lnTo>
                  <a:lnTo>
                    <a:pt x="264" y="399"/>
                  </a:lnTo>
                  <a:lnTo>
                    <a:pt x="315" y="423"/>
                  </a:lnTo>
                  <a:lnTo>
                    <a:pt x="320" y="427"/>
                  </a:lnTo>
                  <a:lnTo>
                    <a:pt x="333" y="439"/>
                  </a:lnTo>
                  <a:lnTo>
                    <a:pt x="370" y="471"/>
                  </a:lnTo>
                  <a:lnTo>
                    <a:pt x="391" y="488"/>
                  </a:lnTo>
                  <a:lnTo>
                    <a:pt x="506" y="589"/>
                  </a:lnTo>
                  <a:lnTo>
                    <a:pt x="634" y="1006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79CF3CA9-A9F0-8705-262E-47339758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25" y="4144963"/>
              <a:ext cx="827088" cy="2295525"/>
            </a:xfrm>
            <a:custGeom>
              <a:avLst/>
              <a:gdLst>
                <a:gd name="T0" fmla="*/ 492 w 521"/>
                <a:gd name="T1" fmla="*/ 929 h 1446"/>
                <a:gd name="T2" fmla="*/ 380 w 521"/>
                <a:gd name="T3" fmla="*/ 844 h 1446"/>
                <a:gd name="T4" fmla="*/ 369 w 521"/>
                <a:gd name="T5" fmla="*/ 778 h 1446"/>
                <a:gd name="T6" fmla="*/ 379 w 521"/>
                <a:gd name="T7" fmla="*/ 641 h 1446"/>
                <a:gd name="T8" fmla="*/ 364 w 521"/>
                <a:gd name="T9" fmla="*/ 516 h 1446"/>
                <a:gd name="T10" fmla="*/ 345 w 521"/>
                <a:gd name="T11" fmla="*/ 477 h 1446"/>
                <a:gd name="T12" fmla="*/ 314 w 521"/>
                <a:gd name="T13" fmla="*/ 376 h 1446"/>
                <a:gd name="T14" fmla="*/ 361 w 521"/>
                <a:gd name="T15" fmla="*/ 197 h 1446"/>
                <a:gd name="T16" fmla="*/ 412 w 521"/>
                <a:gd name="T17" fmla="*/ 125 h 1446"/>
                <a:gd name="T18" fmla="*/ 353 w 521"/>
                <a:gd name="T19" fmla="*/ 112 h 1446"/>
                <a:gd name="T20" fmla="*/ 258 w 521"/>
                <a:gd name="T21" fmla="*/ 83 h 1446"/>
                <a:gd name="T22" fmla="*/ 173 w 521"/>
                <a:gd name="T23" fmla="*/ 86 h 1446"/>
                <a:gd name="T24" fmla="*/ 129 w 521"/>
                <a:gd name="T25" fmla="*/ 10 h 1446"/>
                <a:gd name="T26" fmla="*/ 113 w 521"/>
                <a:gd name="T27" fmla="*/ 67 h 1446"/>
                <a:gd name="T28" fmla="*/ 101 w 521"/>
                <a:gd name="T29" fmla="*/ 102 h 1446"/>
                <a:gd name="T30" fmla="*/ 61 w 521"/>
                <a:gd name="T31" fmla="*/ 163 h 1446"/>
                <a:gd name="T32" fmla="*/ 66 w 521"/>
                <a:gd name="T33" fmla="*/ 211 h 1446"/>
                <a:gd name="T34" fmla="*/ 85 w 521"/>
                <a:gd name="T35" fmla="*/ 243 h 1446"/>
                <a:gd name="T36" fmla="*/ 90 w 521"/>
                <a:gd name="T37" fmla="*/ 309 h 1446"/>
                <a:gd name="T38" fmla="*/ 63 w 521"/>
                <a:gd name="T39" fmla="*/ 410 h 1446"/>
                <a:gd name="T40" fmla="*/ 36 w 521"/>
                <a:gd name="T41" fmla="*/ 464 h 1446"/>
                <a:gd name="T42" fmla="*/ 0 w 521"/>
                <a:gd name="T43" fmla="*/ 609 h 1446"/>
                <a:gd name="T44" fmla="*/ 4 w 521"/>
                <a:gd name="T45" fmla="*/ 655 h 1446"/>
                <a:gd name="T46" fmla="*/ 44 w 521"/>
                <a:gd name="T47" fmla="*/ 710 h 1446"/>
                <a:gd name="T48" fmla="*/ 181 w 521"/>
                <a:gd name="T49" fmla="*/ 862 h 1446"/>
                <a:gd name="T50" fmla="*/ 193 w 521"/>
                <a:gd name="T51" fmla="*/ 998 h 1446"/>
                <a:gd name="T52" fmla="*/ 191 w 521"/>
                <a:gd name="T53" fmla="*/ 1164 h 1446"/>
                <a:gd name="T54" fmla="*/ 151 w 521"/>
                <a:gd name="T55" fmla="*/ 1280 h 1446"/>
                <a:gd name="T56" fmla="*/ 132 w 521"/>
                <a:gd name="T57" fmla="*/ 1406 h 1446"/>
                <a:gd name="T58" fmla="*/ 225 w 521"/>
                <a:gd name="T59" fmla="*/ 1446 h 1446"/>
                <a:gd name="T60" fmla="*/ 441 w 521"/>
                <a:gd name="T61" fmla="*/ 1368 h 1446"/>
                <a:gd name="T62" fmla="*/ 521 w 521"/>
                <a:gd name="T63" fmla="*/ 1108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1" h="1446">
                  <a:moveTo>
                    <a:pt x="497" y="956"/>
                  </a:moveTo>
                  <a:lnTo>
                    <a:pt x="492" y="929"/>
                  </a:lnTo>
                  <a:lnTo>
                    <a:pt x="441" y="887"/>
                  </a:lnTo>
                  <a:lnTo>
                    <a:pt x="380" y="844"/>
                  </a:lnTo>
                  <a:lnTo>
                    <a:pt x="379" y="839"/>
                  </a:lnTo>
                  <a:lnTo>
                    <a:pt x="369" y="778"/>
                  </a:lnTo>
                  <a:lnTo>
                    <a:pt x="375" y="714"/>
                  </a:lnTo>
                  <a:lnTo>
                    <a:pt x="379" y="641"/>
                  </a:lnTo>
                  <a:lnTo>
                    <a:pt x="391" y="532"/>
                  </a:lnTo>
                  <a:lnTo>
                    <a:pt x="364" y="516"/>
                  </a:lnTo>
                  <a:lnTo>
                    <a:pt x="347" y="477"/>
                  </a:lnTo>
                  <a:lnTo>
                    <a:pt x="345" y="477"/>
                  </a:lnTo>
                  <a:lnTo>
                    <a:pt x="342" y="472"/>
                  </a:lnTo>
                  <a:lnTo>
                    <a:pt x="314" y="376"/>
                  </a:lnTo>
                  <a:lnTo>
                    <a:pt x="334" y="272"/>
                  </a:lnTo>
                  <a:lnTo>
                    <a:pt x="361" y="197"/>
                  </a:lnTo>
                  <a:lnTo>
                    <a:pt x="390" y="139"/>
                  </a:lnTo>
                  <a:lnTo>
                    <a:pt x="412" y="125"/>
                  </a:lnTo>
                  <a:lnTo>
                    <a:pt x="388" y="120"/>
                  </a:lnTo>
                  <a:lnTo>
                    <a:pt x="353" y="112"/>
                  </a:lnTo>
                  <a:lnTo>
                    <a:pt x="305" y="96"/>
                  </a:lnTo>
                  <a:lnTo>
                    <a:pt x="258" y="83"/>
                  </a:lnTo>
                  <a:lnTo>
                    <a:pt x="217" y="127"/>
                  </a:lnTo>
                  <a:lnTo>
                    <a:pt x="173" y="86"/>
                  </a:lnTo>
                  <a:lnTo>
                    <a:pt x="130" y="0"/>
                  </a:lnTo>
                  <a:lnTo>
                    <a:pt x="129" y="10"/>
                  </a:lnTo>
                  <a:lnTo>
                    <a:pt x="125" y="45"/>
                  </a:lnTo>
                  <a:lnTo>
                    <a:pt x="113" y="67"/>
                  </a:lnTo>
                  <a:lnTo>
                    <a:pt x="105" y="72"/>
                  </a:lnTo>
                  <a:lnTo>
                    <a:pt x="101" y="102"/>
                  </a:lnTo>
                  <a:lnTo>
                    <a:pt x="60" y="128"/>
                  </a:lnTo>
                  <a:lnTo>
                    <a:pt x="61" y="163"/>
                  </a:lnTo>
                  <a:lnTo>
                    <a:pt x="58" y="184"/>
                  </a:lnTo>
                  <a:lnTo>
                    <a:pt x="66" y="211"/>
                  </a:lnTo>
                  <a:lnTo>
                    <a:pt x="76" y="231"/>
                  </a:lnTo>
                  <a:lnTo>
                    <a:pt x="85" y="243"/>
                  </a:lnTo>
                  <a:lnTo>
                    <a:pt x="87" y="271"/>
                  </a:lnTo>
                  <a:lnTo>
                    <a:pt x="90" y="309"/>
                  </a:lnTo>
                  <a:lnTo>
                    <a:pt x="90" y="311"/>
                  </a:lnTo>
                  <a:lnTo>
                    <a:pt x="63" y="410"/>
                  </a:lnTo>
                  <a:lnTo>
                    <a:pt x="66" y="412"/>
                  </a:lnTo>
                  <a:lnTo>
                    <a:pt x="36" y="464"/>
                  </a:lnTo>
                  <a:lnTo>
                    <a:pt x="31" y="489"/>
                  </a:lnTo>
                  <a:lnTo>
                    <a:pt x="0" y="609"/>
                  </a:lnTo>
                  <a:lnTo>
                    <a:pt x="4" y="644"/>
                  </a:lnTo>
                  <a:lnTo>
                    <a:pt x="4" y="655"/>
                  </a:lnTo>
                  <a:lnTo>
                    <a:pt x="32" y="703"/>
                  </a:lnTo>
                  <a:lnTo>
                    <a:pt x="44" y="710"/>
                  </a:lnTo>
                  <a:lnTo>
                    <a:pt x="145" y="769"/>
                  </a:lnTo>
                  <a:lnTo>
                    <a:pt x="181" y="862"/>
                  </a:lnTo>
                  <a:lnTo>
                    <a:pt x="202" y="910"/>
                  </a:lnTo>
                  <a:lnTo>
                    <a:pt x="193" y="998"/>
                  </a:lnTo>
                  <a:lnTo>
                    <a:pt x="193" y="1092"/>
                  </a:lnTo>
                  <a:lnTo>
                    <a:pt x="191" y="1164"/>
                  </a:lnTo>
                  <a:lnTo>
                    <a:pt x="175" y="1208"/>
                  </a:lnTo>
                  <a:lnTo>
                    <a:pt x="151" y="1280"/>
                  </a:lnTo>
                  <a:lnTo>
                    <a:pt x="133" y="1402"/>
                  </a:lnTo>
                  <a:lnTo>
                    <a:pt x="132" y="1406"/>
                  </a:lnTo>
                  <a:lnTo>
                    <a:pt x="138" y="1408"/>
                  </a:lnTo>
                  <a:lnTo>
                    <a:pt x="225" y="1446"/>
                  </a:lnTo>
                  <a:lnTo>
                    <a:pt x="279" y="1443"/>
                  </a:lnTo>
                  <a:lnTo>
                    <a:pt x="441" y="1368"/>
                  </a:lnTo>
                  <a:lnTo>
                    <a:pt x="521" y="1253"/>
                  </a:lnTo>
                  <a:lnTo>
                    <a:pt x="521" y="1108"/>
                  </a:lnTo>
                  <a:lnTo>
                    <a:pt x="497" y="956"/>
                  </a:lnTo>
                  <a:close/>
                </a:path>
              </a:pathLst>
            </a:custGeom>
            <a:solidFill>
              <a:srgbClr val="E7990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B38F04C9-7894-5860-07C8-A80C5186F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3643313"/>
              <a:ext cx="2024063" cy="2601913"/>
            </a:xfrm>
            <a:custGeom>
              <a:avLst/>
              <a:gdLst>
                <a:gd name="T0" fmla="*/ 1261 w 1275"/>
                <a:gd name="T1" fmla="*/ 1258 h 1639"/>
                <a:gd name="T2" fmla="*/ 1262 w 1275"/>
                <a:gd name="T3" fmla="*/ 1171 h 1639"/>
                <a:gd name="T4" fmla="*/ 1258 w 1275"/>
                <a:gd name="T5" fmla="*/ 1125 h 1639"/>
                <a:gd name="T6" fmla="*/ 1240 w 1275"/>
                <a:gd name="T7" fmla="*/ 1080 h 1639"/>
                <a:gd name="T8" fmla="*/ 1259 w 1275"/>
                <a:gd name="T9" fmla="*/ 1053 h 1639"/>
                <a:gd name="T10" fmla="*/ 1261 w 1275"/>
                <a:gd name="T11" fmla="*/ 987 h 1639"/>
                <a:gd name="T12" fmla="*/ 1256 w 1275"/>
                <a:gd name="T13" fmla="*/ 923 h 1639"/>
                <a:gd name="T14" fmla="*/ 1253 w 1275"/>
                <a:gd name="T15" fmla="*/ 912 h 1639"/>
                <a:gd name="T16" fmla="*/ 1218 w 1275"/>
                <a:gd name="T17" fmla="*/ 862 h 1639"/>
                <a:gd name="T18" fmla="*/ 1197 w 1275"/>
                <a:gd name="T19" fmla="*/ 825 h 1639"/>
                <a:gd name="T20" fmla="*/ 1162 w 1275"/>
                <a:gd name="T21" fmla="*/ 774 h 1639"/>
                <a:gd name="T22" fmla="*/ 1133 w 1275"/>
                <a:gd name="T23" fmla="*/ 769 h 1639"/>
                <a:gd name="T24" fmla="*/ 1110 w 1275"/>
                <a:gd name="T25" fmla="*/ 748 h 1639"/>
                <a:gd name="T26" fmla="*/ 1096 w 1275"/>
                <a:gd name="T27" fmla="*/ 724 h 1639"/>
                <a:gd name="T28" fmla="*/ 1061 w 1275"/>
                <a:gd name="T29" fmla="*/ 547 h 1639"/>
                <a:gd name="T30" fmla="*/ 1041 w 1275"/>
                <a:gd name="T31" fmla="*/ 417 h 1639"/>
                <a:gd name="T32" fmla="*/ 1033 w 1275"/>
                <a:gd name="T33" fmla="*/ 242 h 1639"/>
                <a:gd name="T34" fmla="*/ 1089 w 1275"/>
                <a:gd name="T35" fmla="*/ 21 h 1639"/>
                <a:gd name="T36" fmla="*/ 956 w 1275"/>
                <a:gd name="T37" fmla="*/ 63 h 1639"/>
                <a:gd name="T38" fmla="*/ 748 w 1275"/>
                <a:gd name="T39" fmla="*/ 66 h 1639"/>
                <a:gd name="T40" fmla="*/ 506 w 1275"/>
                <a:gd name="T41" fmla="*/ 36 h 1639"/>
                <a:gd name="T42" fmla="*/ 272 w 1275"/>
                <a:gd name="T43" fmla="*/ 186 h 1639"/>
                <a:gd name="T44" fmla="*/ 168 w 1275"/>
                <a:gd name="T45" fmla="*/ 337 h 1639"/>
                <a:gd name="T46" fmla="*/ 120 w 1275"/>
                <a:gd name="T47" fmla="*/ 460 h 1639"/>
                <a:gd name="T48" fmla="*/ 165 w 1275"/>
                <a:gd name="T49" fmla="*/ 575 h 1639"/>
                <a:gd name="T50" fmla="*/ 78 w 1275"/>
                <a:gd name="T51" fmla="*/ 667 h 1639"/>
                <a:gd name="T52" fmla="*/ 27 w 1275"/>
                <a:gd name="T53" fmla="*/ 805 h 1639"/>
                <a:gd name="T54" fmla="*/ 119 w 1275"/>
                <a:gd name="T55" fmla="*/ 1005 h 1639"/>
                <a:gd name="T56" fmla="*/ 183 w 1275"/>
                <a:gd name="T57" fmla="*/ 1251 h 1639"/>
                <a:gd name="T58" fmla="*/ 354 w 1275"/>
                <a:gd name="T59" fmla="*/ 1392 h 1639"/>
                <a:gd name="T60" fmla="*/ 351 w 1275"/>
                <a:gd name="T61" fmla="*/ 1521 h 1639"/>
                <a:gd name="T62" fmla="*/ 375 w 1275"/>
                <a:gd name="T63" fmla="*/ 1639 h 1639"/>
                <a:gd name="T64" fmla="*/ 481 w 1275"/>
                <a:gd name="T65" fmla="*/ 1553 h 1639"/>
                <a:gd name="T66" fmla="*/ 460 w 1275"/>
                <a:gd name="T67" fmla="*/ 1469 h 1639"/>
                <a:gd name="T68" fmla="*/ 537 w 1275"/>
                <a:gd name="T69" fmla="*/ 1445 h 1639"/>
                <a:gd name="T70" fmla="*/ 647 w 1275"/>
                <a:gd name="T71" fmla="*/ 1331 h 1639"/>
                <a:gd name="T72" fmla="*/ 692 w 1275"/>
                <a:gd name="T73" fmla="*/ 1356 h 1639"/>
                <a:gd name="T74" fmla="*/ 832 w 1275"/>
                <a:gd name="T75" fmla="*/ 1413 h 1639"/>
                <a:gd name="T76" fmla="*/ 819 w 1275"/>
                <a:gd name="T77" fmla="*/ 1545 h 1639"/>
                <a:gd name="T78" fmla="*/ 902 w 1275"/>
                <a:gd name="T79" fmla="*/ 1501 h 1639"/>
                <a:gd name="T80" fmla="*/ 924 w 1275"/>
                <a:gd name="T81" fmla="*/ 1488 h 1639"/>
                <a:gd name="T82" fmla="*/ 953 w 1275"/>
                <a:gd name="T83" fmla="*/ 1480 h 1639"/>
                <a:gd name="T84" fmla="*/ 1001 w 1275"/>
                <a:gd name="T85" fmla="*/ 1476 h 1639"/>
                <a:gd name="T86" fmla="*/ 1078 w 1275"/>
                <a:gd name="T87" fmla="*/ 1469 h 1639"/>
                <a:gd name="T88" fmla="*/ 1089 w 1275"/>
                <a:gd name="T89" fmla="*/ 1466 h 1639"/>
                <a:gd name="T90" fmla="*/ 1120 w 1275"/>
                <a:gd name="T91" fmla="*/ 1413 h 1639"/>
                <a:gd name="T92" fmla="*/ 1141 w 1275"/>
                <a:gd name="T93" fmla="*/ 1336 h 1639"/>
                <a:gd name="T94" fmla="*/ 1246 w 1275"/>
                <a:gd name="T95" fmla="*/ 1296 h 1639"/>
                <a:gd name="T96" fmla="*/ 1275 w 1275"/>
                <a:gd name="T97" fmla="*/ 1274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5" h="1639">
                  <a:moveTo>
                    <a:pt x="1271" y="1272"/>
                  </a:moveTo>
                  <a:lnTo>
                    <a:pt x="1261" y="1258"/>
                  </a:lnTo>
                  <a:lnTo>
                    <a:pt x="1259" y="1221"/>
                  </a:lnTo>
                  <a:lnTo>
                    <a:pt x="1262" y="1171"/>
                  </a:lnTo>
                  <a:lnTo>
                    <a:pt x="1256" y="1157"/>
                  </a:lnTo>
                  <a:lnTo>
                    <a:pt x="1258" y="1125"/>
                  </a:lnTo>
                  <a:lnTo>
                    <a:pt x="1245" y="1098"/>
                  </a:lnTo>
                  <a:lnTo>
                    <a:pt x="1240" y="1080"/>
                  </a:lnTo>
                  <a:lnTo>
                    <a:pt x="1245" y="1067"/>
                  </a:lnTo>
                  <a:lnTo>
                    <a:pt x="1259" y="1053"/>
                  </a:lnTo>
                  <a:lnTo>
                    <a:pt x="1262" y="1040"/>
                  </a:lnTo>
                  <a:lnTo>
                    <a:pt x="1261" y="987"/>
                  </a:lnTo>
                  <a:lnTo>
                    <a:pt x="1251" y="942"/>
                  </a:lnTo>
                  <a:lnTo>
                    <a:pt x="1256" y="923"/>
                  </a:lnTo>
                  <a:lnTo>
                    <a:pt x="1254" y="923"/>
                  </a:lnTo>
                  <a:lnTo>
                    <a:pt x="1253" y="912"/>
                  </a:lnTo>
                  <a:lnTo>
                    <a:pt x="1224" y="881"/>
                  </a:lnTo>
                  <a:lnTo>
                    <a:pt x="1218" y="862"/>
                  </a:lnTo>
                  <a:lnTo>
                    <a:pt x="1214" y="843"/>
                  </a:lnTo>
                  <a:lnTo>
                    <a:pt x="1197" y="825"/>
                  </a:lnTo>
                  <a:lnTo>
                    <a:pt x="1181" y="792"/>
                  </a:lnTo>
                  <a:lnTo>
                    <a:pt x="1162" y="774"/>
                  </a:lnTo>
                  <a:lnTo>
                    <a:pt x="1155" y="774"/>
                  </a:lnTo>
                  <a:lnTo>
                    <a:pt x="1133" y="769"/>
                  </a:lnTo>
                  <a:lnTo>
                    <a:pt x="1117" y="763"/>
                  </a:lnTo>
                  <a:lnTo>
                    <a:pt x="1110" y="748"/>
                  </a:lnTo>
                  <a:lnTo>
                    <a:pt x="1101" y="737"/>
                  </a:lnTo>
                  <a:lnTo>
                    <a:pt x="1096" y="724"/>
                  </a:lnTo>
                  <a:lnTo>
                    <a:pt x="1073" y="609"/>
                  </a:lnTo>
                  <a:lnTo>
                    <a:pt x="1061" y="547"/>
                  </a:lnTo>
                  <a:lnTo>
                    <a:pt x="1054" y="515"/>
                  </a:lnTo>
                  <a:lnTo>
                    <a:pt x="1041" y="417"/>
                  </a:lnTo>
                  <a:lnTo>
                    <a:pt x="1075" y="380"/>
                  </a:lnTo>
                  <a:lnTo>
                    <a:pt x="1033" y="242"/>
                  </a:lnTo>
                  <a:lnTo>
                    <a:pt x="1126" y="52"/>
                  </a:lnTo>
                  <a:lnTo>
                    <a:pt x="1089" y="21"/>
                  </a:lnTo>
                  <a:lnTo>
                    <a:pt x="1008" y="90"/>
                  </a:lnTo>
                  <a:lnTo>
                    <a:pt x="956" y="63"/>
                  </a:lnTo>
                  <a:lnTo>
                    <a:pt x="788" y="92"/>
                  </a:lnTo>
                  <a:lnTo>
                    <a:pt x="748" y="66"/>
                  </a:lnTo>
                  <a:lnTo>
                    <a:pt x="574" y="0"/>
                  </a:lnTo>
                  <a:lnTo>
                    <a:pt x="506" y="36"/>
                  </a:lnTo>
                  <a:lnTo>
                    <a:pt x="352" y="117"/>
                  </a:lnTo>
                  <a:lnTo>
                    <a:pt x="272" y="186"/>
                  </a:lnTo>
                  <a:lnTo>
                    <a:pt x="191" y="258"/>
                  </a:lnTo>
                  <a:lnTo>
                    <a:pt x="168" y="337"/>
                  </a:lnTo>
                  <a:lnTo>
                    <a:pt x="143" y="372"/>
                  </a:lnTo>
                  <a:lnTo>
                    <a:pt x="120" y="460"/>
                  </a:lnTo>
                  <a:lnTo>
                    <a:pt x="103" y="527"/>
                  </a:lnTo>
                  <a:lnTo>
                    <a:pt x="165" y="575"/>
                  </a:lnTo>
                  <a:lnTo>
                    <a:pt x="141" y="644"/>
                  </a:lnTo>
                  <a:lnTo>
                    <a:pt x="78" y="667"/>
                  </a:lnTo>
                  <a:lnTo>
                    <a:pt x="0" y="752"/>
                  </a:lnTo>
                  <a:lnTo>
                    <a:pt x="27" y="805"/>
                  </a:lnTo>
                  <a:lnTo>
                    <a:pt x="62" y="854"/>
                  </a:lnTo>
                  <a:lnTo>
                    <a:pt x="119" y="1005"/>
                  </a:lnTo>
                  <a:lnTo>
                    <a:pt x="152" y="1224"/>
                  </a:lnTo>
                  <a:lnTo>
                    <a:pt x="183" y="1251"/>
                  </a:lnTo>
                  <a:lnTo>
                    <a:pt x="211" y="1279"/>
                  </a:lnTo>
                  <a:lnTo>
                    <a:pt x="354" y="1392"/>
                  </a:lnTo>
                  <a:lnTo>
                    <a:pt x="404" y="1519"/>
                  </a:lnTo>
                  <a:lnTo>
                    <a:pt x="351" y="1521"/>
                  </a:lnTo>
                  <a:lnTo>
                    <a:pt x="349" y="1617"/>
                  </a:lnTo>
                  <a:lnTo>
                    <a:pt x="375" y="1639"/>
                  </a:lnTo>
                  <a:lnTo>
                    <a:pt x="428" y="1612"/>
                  </a:lnTo>
                  <a:lnTo>
                    <a:pt x="481" y="1553"/>
                  </a:lnTo>
                  <a:lnTo>
                    <a:pt x="482" y="1551"/>
                  </a:lnTo>
                  <a:lnTo>
                    <a:pt x="460" y="1469"/>
                  </a:lnTo>
                  <a:lnTo>
                    <a:pt x="484" y="1463"/>
                  </a:lnTo>
                  <a:lnTo>
                    <a:pt x="537" y="1445"/>
                  </a:lnTo>
                  <a:lnTo>
                    <a:pt x="574" y="1434"/>
                  </a:lnTo>
                  <a:lnTo>
                    <a:pt x="647" y="1331"/>
                  </a:lnTo>
                  <a:lnTo>
                    <a:pt x="694" y="1351"/>
                  </a:lnTo>
                  <a:lnTo>
                    <a:pt x="692" y="1356"/>
                  </a:lnTo>
                  <a:lnTo>
                    <a:pt x="832" y="1408"/>
                  </a:lnTo>
                  <a:lnTo>
                    <a:pt x="832" y="1413"/>
                  </a:lnTo>
                  <a:lnTo>
                    <a:pt x="814" y="1549"/>
                  </a:lnTo>
                  <a:lnTo>
                    <a:pt x="819" y="1545"/>
                  </a:lnTo>
                  <a:lnTo>
                    <a:pt x="854" y="1527"/>
                  </a:lnTo>
                  <a:lnTo>
                    <a:pt x="902" y="1501"/>
                  </a:lnTo>
                  <a:lnTo>
                    <a:pt x="912" y="1496"/>
                  </a:lnTo>
                  <a:lnTo>
                    <a:pt x="924" y="1488"/>
                  </a:lnTo>
                  <a:lnTo>
                    <a:pt x="937" y="1482"/>
                  </a:lnTo>
                  <a:lnTo>
                    <a:pt x="953" y="1480"/>
                  </a:lnTo>
                  <a:lnTo>
                    <a:pt x="960" y="1479"/>
                  </a:lnTo>
                  <a:lnTo>
                    <a:pt x="1001" y="1476"/>
                  </a:lnTo>
                  <a:lnTo>
                    <a:pt x="1045" y="1471"/>
                  </a:lnTo>
                  <a:lnTo>
                    <a:pt x="1078" y="1469"/>
                  </a:lnTo>
                  <a:lnTo>
                    <a:pt x="1089" y="1468"/>
                  </a:lnTo>
                  <a:lnTo>
                    <a:pt x="1089" y="1466"/>
                  </a:lnTo>
                  <a:lnTo>
                    <a:pt x="1104" y="1452"/>
                  </a:lnTo>
                  <a:lnTo>
                    <a:pt x="1120" y="1413"/>
                  </a:lnTo>
                  <a:lnTo>
                    <a:pt x="1133" y="1376"/>
                  </a:lnTo>
                  <a:lnTo>
                    <a:pt x="1141" y="1336"/>
                  </a:lnTo>
                  <a:lnTo>
                    <a:pt x="1163" y="1298"/>
                  </a:lnTo>
                  <a:lnTo>
                    <a:pt x="1246" y="1296"/>
                  </a:lnTo>
                  <a:lnTo>
                    <a:pt x="1262" y="1296"/>
                  </a:lnTo>
                  <a:lnTo>
                    <a:pt x="1275" y="1274"/>
                  </a:lnTo>
                  <a:lnTo>
                    <a:pt x="1271" y="1272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C90469D2-68AD-D13F-6A1B-F5CE2C45A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60450"/>
              <a:ext cx="1076325" cy="1533525"/>
            </a:xfrm>
            <a:custGeom>
              <a:avLst/>
              <a:gdLst>
                <a:gd name="T0" fmla="*/ 484 w 678"/>
                <a:gd name="T1" fmla="*/ 362 h 966"/>
                <a:gd name="T2" fmla="*/ 493 w 678"/>
                <a:gd name="T3" fmla="*/ 433 h 966"/>
                <a:gd name="T4" fmla="*/ 500 w 678"/>
                <a:gd name="T5" fmla="*/ 471 h 966"/>
                <a:gd name="T6" fmla="*/ 572 w 678"/>
                <a:gd name="T7" fmla="*/ 484 h 966"/>
                <a:gd name="T8" fmla="*/ 601 w 678"/>
                <a:gd name="T9" fmla="*/ 490 h 966"/>
                <a:gd name="T10" fmla="*/ 601 w 678"/>
                <a:gd name="T11" fmla="*/ 509 h 966"/>
                <a:gd name="T12" fmla="*/ 604 w 678"/>
                <a:gd name="T13" fmla="*/ 521 h 966"/>
                <a:gd name="T14" fmla="*/ 626 w 678"/>
                <a:gd name="T15" fmla="*/ 772 h 966"/>
                <a:gd name="T16" fmla="*/ 678 w 678"/>
                <a:gd name="T17" fmla="*/ 836 h 966"/>
                <a:gd name="T18" fmla="*/ 642 w 678"/>
                <a:gd name="T19" fmla="*/ 966 h 966"/>
                <a:gd name="T20" fmla="*/ 556 w 678"/>
                <a:gd name="T21" fmla="*/ 935 h 966"/>
                <a:gd name="T22" fmla="*/ 455 w 678"/>
                <a:gd name="T23" fmla="*/ 859 h 966"/>
                <a:gd name="T24" fmla="*/ 300 w 678"/>
                <a:gd name="T25" fmla="*/ 713 h 966"/>
                <a:gd name="T26" fmla="*/ 261 w 678"/>
                <a:gd name="T27" fmla="*/ 735 h 966"/>
                <a:gd name="T28" fmla="*/ 255 w 678"/>
                <a:gd name="T29" fmla="*/ 722 h 966"/>
                <a:gd name="T30" fmla="*/ 248 w 678"/>
                <a:gd name="T31" fmla="*/ 710 h 966"/>
                <a:gd name="T32" fmla="*/ 178 w 678"/>
                <a:gd name="T33" fmla="*/ 597 h 966"/>
                <a:gd name="T34" fmla="*/ 203 w 678"/>
                <a:gd name="T35" fmla="*/ 553 h 966"/>
                <a:gd name="T36" fmla="*/ 0 w 678"/>
                <a:gd name="T37" fmla="*/ 0 h 966"/>
                <a:gd name="T38" fmla="*/ 13 w 678"/>
                <a:gd name="T39" fmla="*/ 32 h 966"/>
                <a:gd name="T40" fmla="*/ 127 w 678"/>
                <a:gd name="T41" fmla="*/ 35 h 966"/>
                <a:gd name="T42" fmla="*/ 268 w 678"/>
                <a:gd name="T43" fmla="*/ 155 h 966"/>
                <a:gd name="T44" fmla="*/ 303 w 678"/>
                <a:gd name="T45" fmla="*/ 143 h 966"/>
                <a:gd name="T46" fmla="*/ 368 w 678"/>
                <a:gd name="T47" fmla="*/ 127 h 966"/>
                <a:gd name="T48" fmla="*/ 309 w 678"/>
                <a:gd name="T49" fmla="*/ 333 h 966"/>
                <a:gd name="T50" fmla="*/ 365 w 678"/>
                <a:gd name="T51" fmla="*/ 343 h 966"/>
                <a:gd name="T52" fmla="*/ 484 w 678"/>
                <a:gd name="T53" fmla="*/ 362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8" h="966">
                  <a:moveTo>
                    <a:pt x="484" y="362"/>
                  </a:moveTo>
                  <a:lnTo>
                    <a:pt x="493" y="433"/>
                  </a:lnTo>
                  <a:lnTo>
                    <a:pt x="500" y="471"/>
                  </a:lnTo>
                  <a:lnTo>
                    <a:pt x="572" y="484"/>
                  </a:lnTo>
                  <a:lnTo>
                    <a:pt x="601" y="490"/>
                  </a:lnTo>
                  <a:lnTo>
                    <a:pt x="601" y="509"/>
                  </a:lnTo>
                  <a:lnTo>
                    <a:pt x="604" y="521"/>
                  </a:lnTo>
                  <a:lnTo>
                    <a:pt x="626" y="772"/>
                  </a:lnTo>
                  <a:lnTo>
                    <a:pt x="678" y="836"/>
                  </a:lnTo>
                  <a:lnTo>
                    <a:pt x="642" y="966"/>
                  </a:lnTo>
                  <a:lnTo>
                    <a:pt x="556" y="935"/>
                  </a:lnTo>
                  <a:lnTo>
                    <a:pt x="455" y="859"/>
                  </a:lnTo>
                  <a:lnTo>
                    <a:pt x="300" y="713"/>
                  </a:lnTo>
                  <a:lnTo>
                    <a:pt x="261" y="735"/>
                  </a:lnTo>
                  <a:lnTo>
                    <a:pt x="255" y="722"/>
                  </a:lnTo>
                  <a:lnTo>
                    <a:pt x="248" y="710"/>
                  </a:lnTo>
                  <a:lnTo>
                    <a:pt x="178" y="597"/>
                  </a:lnTo>
                  <a:lnTo>
                    <a:pt x="203" y="553"/>
                  </a:lnTo>
                  <a:lnTo>
                    <a:pt x="0" y="0"/>
                  </a:lnTo>
                  <a:lnTo>
                    <a:pt x="13" y="32"/>
                  </a:lnTo>
                  <a:lnTo>
                    <a:pt x="127" y="35"/>
                  </a:lnTo>
                  <a:lnTo>
                    <a:pt x="268" y="155"/>
                  </a:lnTo>
                  <a:lnTo>
                    <a:pt x="303" y="143"/>
                  </a:lnTo>
                  <a:lnTo>
                    <a:pt x="368" y="127"/>
                  </a:lnTo>
                  <a:lnTo>
                    <a:pt x="309" y="333"/>
                  </a:lnTo>
                  <a:lnTo>
                    <a:pt x="365" y="343"/>
                  </a:lnTo>
                  <a:lnTo>
                    <a:pt x="484" y="362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538F68FE-941D-A777-61D2-C5701633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" y="1549400"/>
              <a:ext cx="1246188" cy="1263650"/>
            </a:xfrm>
            <a:custGeom>
              <a:avLst/>
              <a:gdLst>
                <a:gd name="T0" fmla="*/ 785 w 785"/>
                <a:gd name="T1" fmla="*/ 118 h 796"/>
                <a:gd name="T2" fmla="*/ 703 w 785"/>
                <a:gd name="T3" fmla="*/ 261 h 796"/>
                <a:gd name="T4" fmla="*/ 604 w 785"/>
                <a:gd name="T5" fmla="*/ 435 h 796"/>
                <a:gd name="T6" fmla="*/ 581 w 785"/>
                <a:gd name="T7" fmla="*/ 595 h 796"/>
                <a:gd name="T8" fmla="*/ 585 w 785"/>
                <a:gd name="T9" fmla="*/ 599 h 796"/>
                <a:gd name="T10" fmla="*/ 581 w 785"/>
                <a:gd name="T11" fmla="*/ 655 h 796"/>
                <a:gd name="T12" fmla="*/ 562 w 785"/>
                <a:gd name="T13" fmla="*/ 700 h 796"/>
                <a:gd name="T14" fmla="*/ 559 w 785"/>
                <a:gd name="T15" fmla="*/ 725 h 796"/>
                <a:gd name="T16" fmla="*/ 559 w 785"/>
                <a:gd name="T17" fmla="*/ 741 h 796"/>
                <a:gd name="T18" fmla="*/ 506 w 785"/>
                <a:gd name="T19" fmla="*/ 722 h 796"/>
                <a:gd name="T20" fmla="*/ 480 w 785"/>
                <a:gd name="T21" fmla="*/ 712 h 796"/>
                <a:gd name="T22" fmla="*/ 471 w 785"/>
                <a:gd name="T23" fmla="*/ 709 h 796"/>
                <a:gd name="T24" fmla="*/ 458 w 785"/>
                <a:gd name="T25" fmla="*/ 719 h 796"/>
                <a:gd name="T26" fmla="*/ 448 w 785"/>
                <a:gd name="T27" fmla="*/ 725 h 796"/>
                <a:gd name="T28" fmla="*/ 407 w 785"/>
                <a:gd name="T29" fmla="*/ 741 h 796"/>
                <a:gd name="T30" fmla="*/ 384 w 785"/>
                <a:gd name="T31" fmla="*/ 796 h 796"/>
                <a:gd name="T32" fmla="*/ 229 w 785"/>
                <a:gd name="T33" fmla="*/ 792 h 796"/>
                <a:gd name="T34" fmla="*/ 219 w 785"/>
                <a:gd name="T35" fmla="*/ 764 h 796"/>
                <a:gd name="T36" fmla="*/ 158 w 785"/>
                <a:gd name="T37" fmla="*/ 658 h 796"/>
                <a:gd name="T38" fmla="*/ 194 w 785"/>
                <a:gd name="T39" fmla="*/ 528 h 796"/>
                <a:gd name="T40" fmla="*/ 142 w 785"/>
                <a:gd name="T41" fmla="*/ 464 h 796"/>
                <a:gd name="T42" fmla="*/ 120 w 785"/>
                <a:gd name="T43" fmla="*/ 213 h 796"/>
                <a:gd name="T44" fmla="*/ 117 w 785"/>
                <a:gd name="T45" fmla="*/ 201 h 796"/>
                <a:gd name="T46" fmla="*/ 117 w 785"/>
                <a:gd name="T47" fmla="*/ 182 h 796"/>
                <a:gd name="T48" fmla="*/ 88 w 785"/>
                <a:gd name="T49" fmla="*/ 176 h 796"/>
                <a:gd name="T50" fmla="*/ 16 w 785"/>
                <a:gd name="T51" fmla="*/ 163 h 796"/>
                <a:gd name="T52" fmla="*/ 9 w 785"/>
                <a:gd name="T53" fmla="*/ 125 h 796"/>
                <a:gd name="T54" fmla="*/ 0 w 785"/>
                <a:gd name="T55" fmla="*/ 54 h 796"/>
                <a:gd name="T56" fmla="*/ 88 w 785"/>
                <a:gd name="T57" fmla="*/ 38 h 796"/>
                <a:gd name="T58" fmla="*/ 178 w 785"/>
                <a:gd name="T59" fmla="*/ 25 h 796"/>
                <a:gd name="T60" fmla="*/ 229 w 785"/>
                <a:gd name="T61" fmla="*/ 54 h 796"/>
                <a:gd name="T62" fmla="*/ 245 w 785"/>
                <a:gd name="T63" fmla="*/ 67 h 796"/>
                <a:gd name="T64" fmla="*/ 295 w 785"/>
                <a:gd name="T65" fmla="*/ 54 h 796"/>
                <a:gd name="T66" fmla="*/ 388 w 785"/>
                <a:gd name="T67" fmla="*/ 32 h 796"/>
                <a:gd name="T68" fmla="*/ 503 w 785"/>
                <a:gd name="T69" fmla="*/ 0 h 796"/>
                <a:gd name="T70" fmla="*/ 591 w 785"/>
                <a:gd name="T71" fmla="*/ 102 h 796"/>
                <a:gd name="T72" fmla="*/ 785 w 785"/>
                <a:gd name="T73" fmla="*/ 11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5" h="796">
                  <a:moveTo>
                    <a:pt x="785" y="118"/>
                  </a:moveTo>
                  <a:lnTo>
                    <a:pt x="703" y="261"/>
                  </a:lnTo>
                  <a:lnTo>
                    <a:pt x="604" y="435"/>
                  </a:lnTo>
                  <a:lnTo>
                    <a:pt x="581" y="595"/>
                  </a:lnTo>
                  <a:lnTo>
                    <a:pt x="585" y="599"/>
                  </a:lnTo>
                  <a:lnTo>
                    <a:pt x="581" y="655"/>
                  </a:lnTo>
                  <a:lnTo>
                    <a:pt x="562" y="700"/>
                  </a:lnTo>
                  <a:lnTo>
                    <a:pt x="559" y="725"/>
                  </a:lnTo>
                  <a:lnTo>
                    <a:pt x="559" y="741"/>
                  </a:lnTo>
                  <a:lnTo>
                    <a:pt x="506" y="722"/>
                  </a:lnTo>
                  <a:lnTo>
                    <a:pt x="480" y="712"/>
                  </a:lnTo>
                  <a:lnTo>
                    <a:pt x="471" y="709"/>
                  </a:lnTo>
                  <a:lnTo>
                    <a:pt x="458" y="719"/>
                  </a:lnTo>
                  <a:lnTo>
                    <a:pt x="448" y="725"/>
                  </a:lnTo>
                  <a:lnTo>
                    <a:pt x="407" y="741"/>
                  </a:lnTo>
                  <a:lnTo>
                    <a:pt x="384" y="796"/>
                  </a:lnTo>
                  <a:lnTo>
                    <a:pt x="229" y="792"/>
                  </a:lnTo>
                  <a:lnTo>
                    <a:pt x="219" y="764"/>
                  </a:lnTo>
                  <a:lnTo>
                    <a:pt x="158" y="658"/>
                  </a:lnTo>
                  <a:lnTo>
                    <a:pt x="194" y="528"/>
                  </a:lnTo>
                  <a:lnTo>
                    <a:pt x="142" y="464"/>
                  </a:lnTo>
                  <a:lnTo>
                    <a:pt x="120" y="213"/>
                  </a:lnTo>
                  <a:lnTo>
                    <a:pt x="117" y="201"/>
                  </a:lnTo>
                  <a:lnTo>
                    <a:pt x="117" y="182"/>
                  </a:lnTo>
                  <a:lnTo>
                    <a:pt x="88" y="176"/>
                  </a:lnTo>
                  <a:lnTo>
                    <a:pt x="16" y="163"/>
                  </a:lnTo>
                  <a:lnTo>
                    <a:pt x="9" y="125"/>
                  </a:lnTo>
                  <a:lnTo>
                    <a:pt x="0" y="54"/>
                  </a:lnTo>
                  <a:lnTo>
                    <a:pt x="88" y="38"/>
                  </a:lnTo>
                  <a:lnTo>
                    <a:pt x="178" y="25"/>
                  </a:lnTo>
                  <a:lnTo>
                    <a:pt x="229" y="54"/>
                  </a:lnTo>
                  <a:lnTo>
                    <a:pt x="245" y="67"/>
                  </a:lnTo>
                  <a:lnTo>
                    <a:pt x="295" y="54"/>
                  </a:lnTo>
                  <a:lnTo>
                    <a:pt x="388" y="32"/>
                  </a:lnTo>
                  <a:lnTo>
                    <a:pt x="503" y="0"/>
                  </a:lnTo>
                  <a:lnTo>
                    <a:pt x="591" y="102"/>
                  </a:lnTo>
                  <a:lnTo>
                    <a:pt x="785" y="118"/>
                  </a:lnTo>
                  <a:close/>
                </a:path>
              </a:pathLst>
            </a:custGeom>
            <a:solidFill>
              <a:srgbClr val="BFB8A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99E18923-C190-72E9-08A6-003A7B12F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" y="1643063"/>
              <a:ext cx="311150" cy="955675"/>
            </a:xfrm>
            <a:custGeom>
              <a:avLst/>
              <a:gdLst>
                <a:gd name="T0" fmla="*/ 0 w 122"/>
                <a:gd name="T1" fmla="*/ 0 h 376"/>
                <a:gd name="T2" fmla="*/ 2 w 122"/>
                <a:gd name="T3" fmla="*/ 2 h 376"/>
                <a:gd name="T4" fmla="*/ 8 w 122"/>
                <a:gd name="T5" fmla="*/ 46 h 376"/>
                <a:gd name="T6" fmla="*/ 12 w 122"/>
                <a:gd name="T7" fmla="*/ 68 h 376"/>
                <a:gd name="T8" fmla="*/ 54 w 122"/>
                <a:gd name="T9" fmla="*/ 76 h 376"/>
                <a:gd name="T10" fmla="*/ 73 w 122"/>
                <a:gd name="T11" fmla="*/ 80 h 376"/>
                <a:gd name="T12" fmla="*/ 74 w 122"/>
                <a:gd name="T13" fmla="*/ 82 h 376"/>
                <a:gd name="T14" fmla="*/ 74 w 122"/>
                <a:gd name="T15" fmla="*/ 94 h 376"/>
                <a:gd name="T16" fmla="*/ 76 w 122"/>
                <a:gd name="T17" fmla="*/ 99 h 376"/>
                <a:gd name="T18" fmla="*/ 90 w 122"/>
                <a:gd name="T19" fmla="*/ 255 h 376"/>
                <a:gd name="T20" fmla="*/ 122 w 122"/>
                <a:gd name="T21" fmla="*/ 295 h 376"/>
                <a:gd name="T22" fmla="*/ 122 w 122"/>
                <a:gd name="T23" fmla="*/ 297 h 376"/>
                <a:gd name="T24" fmla="*/ 100 w 122"/>
                <a:gd name="T2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376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80"/>
                    <a:pt x="74" y="81"/>
                    <a:pt x="74" y="82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90" y="255"/>
                    <a:pt x="90" y="255"/>
                    <a:pt x="90" y="25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2" y="295"/>
                    <a:pt x="122" y="296"/>
                    <a:pt x="122" y="297"/>
                  </a:cubicBezTo>
                  <a:cubicBezTo>
                    <a:pt x="100" y="376"/>
                    <a:pt x="100" y="376"/>
                    <a:pt x="100" y="376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9">
              <a:extLst>
                <a:ext uri="{FF2B5EF4-FFF2-40B4-BE49-F238E27FC236}">
                  <a16:creationId xmlns:a16="http://schemas.microsoft.com/office/drawing/2014/main" id="{47533021-16B2-97D6-3829-03F4571C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25" y="2806700"/>
              <a:ext cx="1023938" cy="2373313"/>
            </a:xfrm>
            <a:custGeom>
              <a:avLst/>
              <a:gdLst>
                <a:gd name="T0" fmla="*/ 402 w 402"/>
                <a:gd name="T1" fmla="*/ 0 h 933"/>
                <a:gd name="T2" fmla="*/ 367 w 402"/>
                <a:gd name="T3" fmla="*/ 33 h 933"/>
                <a:gd name="T4" fmla="*/ 390 w 402"/>
                <a:gd name="T5" fmla="*/ 129 h 933"/>
                <a:gd name="T6" fmla="*/ 390 w 402"/>
                <a:gd name="T7" fmla="*/ 130 h 933"/>
                <a:gd name="T8" fmla="*/ 251 w 402"/>
                <a:gd name="T9" fmla="*/ 264 h 933"/>
                <a:gd name="T10" fmla="*/ 249 w 402"/>
                <a:gd name="T11" fmla="*/ 265 h 933"/>
                <a:gd name="T12" fmla="*/ 249 w 402"/>
                <a:gd name="T13" fmla="*/ 265 h 933"/>
                <a:gd name="T14" fmla="*/ 238 w 402"/>
                <a:gd name="T15" fmla="*/ 229 h 933"/>
                <a:gd name="T16" fmla="*/ 188 w 402"/>
                <a:gd name="T17" fmla="*/ 230 h 933"/>
                <a:gd name="T18" fmla="*/ 165 w 402"/>
                <a:gd name="T19" fmla="*/ 316 h 933"/>
                <a:gd name="T20" fmla="*/ 165 w 402"/>
                <a:gd name="T21" fmla="*/ 317 h 933"/>
                <a:gd name="T22" fmla="*/ 118 w 402"/>
                <a:gd name="T23" fmla="*/ 347 h 933"/>
                <a:gd name="T24" fmla="*/ 79 w 402"/>
                <a:gd name="T25" fmla="*/ 391 h 933"/>
                <a:gd name="T26" fmla="*/ 73 w 402"/>
                <a:gd name="T27" fmla="*/ 396 h 933"/>
                <a:gd name="T28" fmla="*/ 81 w 402"/>
                <a:gd name="T29" fmla="*/ 520 h 933"/>
                <a:gd name="T30" fmla="*/ 80 w 402"/>
                <a:gd name="T31" fmla="*/ 524 h 933"/>
                <a:gd name="T32" fmla="*/ 80 w 402"/>
                <a:gd name="T33" fmla="*/ 526 h 933"/>
                <a:gd name="T34" fmla="*/ 78 w 402"/>
                <a:gd name="T35" fmla="*/ 549 h 933"/>
                <a:gd name="T36" fmla="*/ 78 w 402"/>
                <a:gd name="T37" fmla="*/ 550 h 933"/>
                <a:gd name="T38" fmla="*/ 69 w 402"/>
                <a:gd name="T39" fmla="*/ 564 h 933"/>
                <a:gd name="T40" fmla="*/ 69 w 402"/>
                <a:gd name="T41" fmla="*/ 565 h 933"/>
                <a:gd name="T42" fmla="*/ 64 w 402"/>
                <a:gd name="T43" fmla="*/ 567 h 933"/>
                <a:gd name="T44" fmla="*/ 63 w 402"/>
                <a:gd name="T45" fmla="*/ 587 h 933"/>
                <a:gd name="T46" fmla="*/ 62 w 402"/>
                <a:gd name="T47" fmla="*/ 588 h 933"/>
                <a:gd name="T48" fmla="*/ 36 w 402"/>
                <a:gd name="T49" fmla="*/ 604 h 933"/>
                <a:gd name="T50" fmla="*/ 37 w 402"/>
                <a:gd name="T51" fmla="*/ 626 h 933"/>
                <a:gd name="T52" fmla="*/ 35 w 402"/>
                <a:gd name="T53" fmla="*/ 640 h 933"/>
                <a:gd name="T54" fmla="*/ 40 w 402"/>
                <a:gd name="T55" fmla="*/ 657 h 933"/>
                <a:gd name="T56" fmla="*/ 45 w 402"/>
                <a:gd name="T57" fmla="*/ 669 h 933"/>
                <a:gd name="T58" fmla="*/ 52 w 402"/>
                <a:gd name="T59" fmla="*/ 677 h 933"/>
                <a:gd name="T60" fmla="*/ 52 w 402"/>
                <a:gd name="T61" fmla="*/ 678 h 933"/>
                <a:gd name="T62" fmla="*/ 53 w 402"/>
                <a:gd name="T63" fmla="*/ 695 h 933"/>
                <a:gd name="T64" fmla="*/ 55 w 402"/>
                <a:gd name="T65" fmla="*/ 720 h 933"/>
                <a:gd name="T66" fmla="*/ 55 w 402"/>
                <a:gd name="T67" fmla="*/ 722 h 933"/>
                <a:gd name="T68" fmla="*/ 55 w 402"/>
                <a:gd name="T69" fmla="*/ 722 h 933"/>
                <a:gd name="T70" fmla="*/ 38 w 402"/>
                <a:gd name="T71" fmla="*/ 786 h 933"/>
                <a:gd name="T72" fmla="*/ 21 w 402"/>
                <a:gd name="T73" fmla="*/ 820 h 933"/>
                <a:gd name="T74" fmla="*/ 0 w 402"/>
                <a:gd name="T75" fmla="*/ 906 h 933"/>
                <a:gd name="T76" fmla="*/ 1 w 402"/>
                <a:gd name="T77" fmla="*/ 921 h 933"/>
                <a:gd name="T78" fmla="*/ 1 w 402"/>
                <a:gd name="T79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2" h="933">
                  <a:moveTo>
                    <a:pt x="402" y="0"/>
                  </a:moveTo>
                  <a:cubicBezTo>
                    <a:pt x="367" y="33"/>
                    <a:pt x="367" y="33"/>
                    <a:pt x="367" y="33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90" y="129"/>
                    <a:pt x="390" y="129"/>
                    <a:pt x="390" y="130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38" y="229"/>
                    <a:pt x="238" y="229"/>
                    <a:pt x="238" y="229"/>
                  </a:cubicBezTo>
                  <a:cubicBezTo>
                    <a:pt x="188" y="230"/>
                    <a:pt x="188" y="230"/>
                    <a:pt x="188" y="230"/>
                  </a:cubicBezTo>
                  <a:cubicBezTo>
                    <a:pt x="165" y="316"/>
                    <a:pt x="165" y="316"/>
                    <a:pt x="165" y="316"/>
                  </a:cubicBezTo>
                  <a:cubicBezTo>
                    <a:pt x="165" y="317"/>
                    <a:pt x="165" y="317"/>
                    <a:pt x="165" y="317"/>
                  </a:cubicBezTo>
                  <a:cubicBezTo>
                    <a:pt x="118" y="347"/>
                    <a:pt x="118" y="347"/>
                    <a:pt x="118" y="347"/>
                  </a:cubicBezTo>
                  <a:cubicBezTo>
                    <a:pt x="79" y="391"/>
                    <a:pt x="79" y="391"/>
                    <a:pt x="79" y="391"/>
                  </a:cubicBezTo>
                  <a:cubicBezTo>
                    <a:pt x="73" y="396"/>
                    <a:pt x="73" y="396"/>
                    <a:pt x="73" y="396"/>
                  </a:cubicBezTo>
                  <a:cubicBezTo>
                    <a:pt x="81" y="520"/>
                    <a:pt x="81" y="520"/>
                    <a:pt x="81" y="520"/>
                  </a:cubicBezTo>
                  <a:cubicBezTo>
                    <a:pt x="80" y="524"/>
                    <a:pt x="80" y="524"/>
                    <a:pt x="80" y="524"/>
                  </a:cubicBezTo>
                  <a:cubicBezTo>
                    <a:pt x="80" y="526"/>
                    <a:pt x="80" y="526"/>
                    <a:pt x="80" y="526"/>
                  </a:cubicBezTo>
                  <a:cubicBezTo>
                    <a:pt x="78" y="549"/>
                    <a:pt x="78" y="549"/>
                    <a:pt x="78" y="549"/>
                  </a:cubicBezTo>
                  <a:cubicBezTo>
                    <a:pt x="78" y="550"/>
                    <a:pt x="78" y="550"/>
                    <a:pt x="78" y="550"/>
                  </a:cubicBezTo>
                  <a:cubicBezTo>
                    <a:pt x="69" y="564"/>
                    <a:pt x="69" y="564"/>
                    <a:pt x="69" y="564"/>
                  </a:cubicBezTo>
                  <a:cubicBezTo>
                    <a:pt x="69" y="564"/>
                    <a:pt x="69" y="564"/>
                    <a:pt x="69" y="565"/>
                  </a:cubicBezTo>
                  <a:cubicBezTo>
                    <a:pt x="64" y="567"/>
                    <a:pt x="64" y="567"/>
                    <a:pt x="64" y="567"/>
                  </a:cubicBezTo>
                  <a:cubicBezTo>
                    <a:pt x="63" y="587"/>
                    <a:pt x="63" y="587"/>
                    <a:pt x="63" y="587"/>
                  </a:cubicBezTo>
                  <a:cubicBezTo>
                    <a:pt x="63" y="587"/>
                    <a:pt x="62" y="587"/>
                    <a:pt x="62" y="588"/>
                  </a:cubicBezTo>
                  <a:cubicBezTo>
                    <a:pt x="36" y="604"/>
                    <a:pt x="36" y="604"/>
                    <a:pt x="36" y="604"/>
                  </a:cubicBezTo>
                  <a:cubicBezTo>
                    <a:pt x="37" y="626"/>
                    <a:pt x="37" y="626"/>
                    <a:pt x="37" y="626"/>
                  </a:cubicBezTo>
                  <a:cubicBezTo>
                    <a:pt x="35" y="640"/>
                    <a:pt x="35" y="640"/>
                    <a:pt x="35" y="640"/>
                  </a:cubicBezTo>
                  <a:cubicBezTo>
                    <a:pt x="40" y="657"/>
                    <a:pt x="40" y="657"/>
                    <a:pt x="40" y="65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2" y="677"/>
                    <a:pt x="52" y="677"/>
                    <a:pt x="52" y="677"/>
                  </a:cubicBezTo>
                  <a:cubicBezTo>
                    <a:pt x="52" y="678"/>
                    <a:pt x="52" y="678"/>
                    <a:pt x="52" y="678"/>
                  </a:cubicBezTo>
                  <a:cubicBezTo>
                    <a:pt x="53" y="695"/>
                    <a:pt x="53" y="695"/>
                    <a:pt x="53" y="695"/>
                  </a:cubicBezTo>
                  <a:cubicBezTo>
                    <a:pt x="55" y="720"/>
                    <a:pt x="55" y="720"/>
                    <a:pt x="55" y="720"/>
                  </a:cubicBezTo>
                  <a:cubicBezTo>
                    <a:pt x="55" y="722"/>
                    <a:pt x="55" y="722"/>
                    <a:pt x="55" y="722"/>
                  </a:cubicBezTo>
                  <a:cubicBezTo>
                    <a:pt x="55" y="722"/>
                    <a:pt x="55" y="722"/>
                    <a:pt x="55" y="722"/>
                  </a:cubicBezTo>
                  <a:cubicBezTo>
                    <a:pt x="38" y="786"/>
                    <a:pt x="38" y="786"/>
                    <a:pt x="38" y="786"/>
                  </a:cubicBezTo>
                  <a:cubicBezTo>
                    <a:pt x="21" y="820"/>
                    <a:pt x="21" y="820"/>
                    <a:pt x="21" y="820"/>
                  </a:cubicBezTo>
                  <a:cubicBezTo>
                    <a:pt x="21" y="820"/>
                    <a:pt x="0" y="906"/>
                    <a:pt x="0" y="906"/>
                  </a:cubicBezTo>
                  <a:cubicBezTo>
                    <a:pt x="1" y="921"/>
                    <a:pt x="1" y="921"/>
                    <a:pt x="1" y="921"/>
                  </a:cubicBezTo>
                  <a:cubicBezTo>
                    <a:pt x="1" y="933"/>
                    <a:pt x="1" y="933"/>
                    <a:pt x="1" y="933"/>
                  </a:cubicBezTo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34" name="Line 54">
              <a:extLst>
                <a:ext uri="{FF2B5EF4-FFF2-40B4-BE49-F238E27FC236}">
                  <a16:creationId xmlns:a16="http://schemas.microsoft.com/office/drawing/2014/main" id="{D88CDE29-C903-0FAA-0685-7F3DB8C6E45A}"/>
                </a:ext>
              </a:extLst>
            </p:cNvPr>
            <p:cNvCxnSpPr/>
            <p:nvPr/>
          </p:nvCxnSpPr>
          <p:spPr bwMode="auto">
            <a:xfrm>
              <a:off x="4395788" y="5876925"/>
              <a:ext cx="0" cy="0"/>
            </a:xfrm>
            <a:prstGeom prst="line">
              <a:avLst/>
            </a:prstGeom>
            <a:noFill/>
            <a:ln w="20638" cap="flat">
              <a:solidFill>
                <a:srgbClr val="B1B3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55">
              <a:extLst>
                <a:ext uri="{FF2B5EF4-FFF2-40B4-BE49-F238E27FC236}">
                  <a16:creationId xmlns:a16="http://schemas.microsoft.com/office/drawing/2014/main" id="{0FB2490A-DF50-6224-7A20-F2F669625F65}"/>
                </a:ext>
              </a:extLst>
            </p:cNvPr>
            <p:cNvCxnSpPr/>
            <p:nvPr/>
          </p:nvCxnSpPr>
          <p:spPr bwMode="auto">
            <a:xfrm>
              <a:off x="4395788" y="5876925"/>
              <a:ext cx="0" cy="0"/>
            </a:xfrm>
            <a:prstGeom prst="line">
              <a:avLst/>
            </a:prstGeom>
            <a:noFill/>
            <a:ln w="20638" cap="flat">
              <a:solidFill>
                <a:srgbClr val="B1B3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56">
              <a:extLst>
                <a:ext uri="{FF2B5EF4-FFF2-40B4-BE49-F238E27FC236}">
                  <a16:creationId xmlns:a16="http://schemas.microsoft.com/office/drawing/2014/main" id="{94439FAD-2FB9-CB22-9DE0-4479F22109D6}"/>
                </a:ext>
              </a:extLst>
            </p:cNvPr>
            <p:cNvCxnSpPr/>
            <p:nvPr/>
          </p:nvCxnSpPr>
          <p:spPr bwMode="auto">
            <a:xfrm>
              <a:off x="4395788" y="5876925"/>
              <a:ext cx="0" cy="0"/>
            </a:xfrm>
            <a:prstGeom prst="line">
              <a:avLst/>
            </a:prstGeom>
            <a:noFill/>
            <a:ln w="20638" cap="flat">
              <a:solidFill>
                <a:srgbClr val="B1B3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57">
              <a:extLst>
                <a:ext uri="{FF2B5EF4-FFF2-40B4-BE49-F238E27FC236}">
                  <a16:creationId xmlns:a16="http://schemas.microsoft.com/office/drawing/2014/main" id="{E574BE4B-C64D-3308-4720-155E0459E458}"/>
                </a:ext>
              </a:extLst>
            </p:cNvPr>
            <p:cNvCxnSpPr/>
            <p:nvPr/>
          </p:nvCxnSpPr>
          <p:spPr bwMode="auto">
            <a:xfrm>
              <a:off x="4784725" y="5975350"/>
              <a:ext cx="0" cy="0"/>
            </a:xfrm>
            <a:prstGeom prst="line">
              <a:avLst/>
            </a:prstGeom>
            <a:noFill/>
            <a:ln w="20638" cap="flat">
              <a:solidFill>
                <a:srgbClr val="B1B3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" name="Tekstboks 29">
            <a:extLst>
              <a:ext uri="{FF2B5EF4-FFF2-40B4-BE49-F238E27FC236}">
                <a16:creationId xmlns:a16="http://schemas.microsoft.com/office/drawing/2014/main" id="{B658BF72-DBBA-6C80-B4E1-B0A7DE995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902" y="3592292"/>
            <a:ext cx="50419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34000"/>
              </a:lnSpc>
              <a:spcAft>
                <a:spcPts val="800"/>
              </a:spcAft>
            </a:pPr>
            <a:r>
              <a:rPr lang="nb-NO" sz="600">
                <a:solidFill>
                  <a:srgbClr val="FFFFF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  <a:t>Nordre</a:t>
            </a:r>
            <a:br>
              <a:rPr lang="nb-NO" sz="600">
                <a:solidFill>
                  <a:srgbClr val="FFFFF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</a:br>
            <a:r>
              <a:rPr lang="nb-NO" sz="600">
                <a:solidFill>
                  <a:srgbClr val="FFFFF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  <a:t>Follo</a:t>
            </a:r>
            <a:endParaRPr lang="en-GB" sz="900">
              <a:solidFill>
                <a:srgbClr val="333333"/>
              </a:solidFill>
              <a:effectLst/>
              <a:latin typeface="Lucida Sans" panose="020B0602030504020204" pitchFamily="34" charset="0"/>
              <a:ea typeface="Lucida Sans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kstboks 30">
            <a:extLst>
              <a:ext uri="{FF2B5EF4-FFF2-40B4-BE49-F238E27FC236}">
                <a16:creationId xmlns:a16="http://schemas.microsoft.com/office/drawing/2014/main" id="{2D1DC40E-E753-6D0F-D1FF-91072026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207" y="3620232"/>
            <a:ext cx="50419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34000"/>
              </a:lnSpc>
              <a:spcAft>
                <a:spcPts val="800"/>
              </a:spcAft>
            </a:pPr>
            <a:r>
              <a:rPr lang="nb-NO" sz="600">
                <a:solidFill>
                  <a:srgbClr val="FFFFF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  <a:t>Asker</a:t>
            </a:r>
            <a:endParaRPr lang="en-GB" sz="900">
              <a:solidFill>
                <a:srgbClr val="333333"/>
              </a:solidFill>
              <a:effectLst/>
              <a:latin typeface="Lucida Sans" panose="020B0602030504020204" pitchFamily="34" charset="0"/>
              <a:ea typeface="Lucida Sans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ktangel 28">
            <a:extLst>
              <a:ext uri="{FF2B5EF4-FFF2-40B4-BE49-F238E27FC236}">
                <a16:creationId xmlns:a16="http://schemas.microsoft.com/office/drawing/2014/main" id="{5FE7A8A7-ACB9-F14F-BB52-50FACAF0BB96}"/>
              </a:ext>
            </a:extLst>
          </p:cNvPr>
          <p:cNvSpPr/>
          <p:nvPr/>
        </p:nvSpPr>
        <p:spPr>
          <a:xfrm>
            <a:off x="6815092" y="4592242"/>
            <a:ext cx="269875" cy="137795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" name="Tekstboks 27">
            <a:extLst>
              <a:ext uri="{FF2B5EF4-FFF2-40B4-BE49-F238E27FC236}">
                <a16:creationId xmlns:a16="http://schemas.microsoft.com/office/drawing/2014/main" id="{135AB275-7F27-EC20-26DC-B8D4F96E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777" y="4533822"/>
            <a:ext cx="1811020" cy="2673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34000"/>
              </a:lnSpc>
              <a:spcAft>
                <a:spcPts val="800"/>
              </a:spcAft>
            </a:pPr>
            <a:r>
              <a:rPr lang="nb-NO" sz="900" dirty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  <a:t>~75 % av Biens kundemasse</a:t>
            </a:r>
            <a:endParaRPr lang="en-GB" sz="900" dirty="0">
              <a:solidFill>
                <a:srgbClr val="333333"/>
              </a:solidFill>
              <a:effectLst/>
              <a:latin typeface="Lucida Sans" panose="020B0602030504020204" pitchFamily="34" charset="0"/>
              <a:ea typeface="Lucida Sans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kstboks 33">
            <a:extLst>
              <a:ext uri="{FF2B5EF4-FFF2-40B4-BE49-F238E27FC236}">
                <a16:creationId xmlns:a16="http://schemas.microsoft.com/office/drawing/2014/main" id="{22795F78-656B-A50A-74D7-0C061CAA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905" y="2971864"/>
            <a:ext cx="504190" cy="2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34000"/>
              </a:lnSpc>
              <a:spcAft>
                <a:spcPts val="800"/>
              </a:spcAft>
            </a:pPr>
            <a:r>
              <a:rPr lang="nb-NO" sz="600" b="1" dirty="0">
                <a:solidFill>
                  <a:srgbClr val="FFFFF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  <a:t>Oslo</a:t>
            </a:r>
            <a:endParaRPr lang="en-GB" sz="900" b="1" dirty="0">
              <a:solidFill>
                <a:srgbClr val="333333"/>
              </a:solidFill>
              <a:effectLst/>
              <a:latin typeface="Lucida Sans" panose="020B0602030504020204" pitchFamily="34" charset="0"/>
              <a:ea typeface="Lucida Sans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kstboks 32">
            <a:extLst>
              <a:ext uri="{FF2B5EF4-FFF2-40B4-BE49-F238E27FC236}">
                <a16:creationId xmlns:a16="http://schemas.microsoft.com/office/drawing/2014/main" id="{BB277851-8946-33DA-7712-4C9DAFD01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037" y="3024602"/>
            <a:ext cx="50419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34000"/>
              </a:lnSpc>
              <a:spcAft>
                <a:spcPts val="800"/>
              </a:spcAft>
            </a:pPr>
            <a:r>
              <a:rPr lang="nb-NO" sz="600">
                <a:solidFill>
                  <a:srgbClr val="FFFFF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  <a:t>Bærum</a:t>
            </a:r>
            <a:endParaRPr lang="en-GB" sz="900">
              <a:solidFill>
                <a:srgbClr val="333333"/>
              </a:solidFill>
              <a:effectLst/>
              <a:latin typeface="Lucida Sans" panose="020B0602030504020204" pitchFamily="34" charset="0"/>
              <a:ea typeface="Lucida Sans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kstboks 31">
            <a:extLst>
              <a:ext uri="{FF2B5EF4-FFF2-40B4-BE49-F238E27FC236}">
                <a16:creationId xmlns:a16="http://schemas.microsoft.com/office/drawing/2014/main" id="{3406F892-E0C6-8AD7-69E7-2A8C8DF97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42" y="3434812"/>
            <a:ext cx="50419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34000"/>
              </a:lnSpc>
              <a:spcAft>
                <a:spcPts val="800"/>
              </a:spcAft>
            </a:pPr>
            <a:r>
              <a:rPr lang="nb-NO" sz="600">
                <a:solidFill>
                  <a:srgbClr val="E79900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  <a:t>N</a:t>
            </a:r>
            <a:r>
              <a:rPr lang="nb-NO" sz="600">
                <a:solidFill>
                  <a:srgbClr val="FFFFF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  <a:t>es-</a:t>
            </a:r>
            <a:r>
              <a:rPr lang="nb-NO" sz="600">
                <a:solidFill>
                  <a:srgbClr val="E79900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  <a:t>o</a:t>
            </a:r>
            <a:r>
              <a:rPr lang="nb-NO" sz="600">
                <a:solidFill>
                  <a:srgbClr val="FFFFF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  <a:t>dde</a:t>
            </a:r>
            <a:r>
              <a:rPr lang="nb-NO" sz="600">
                <a:solidFill>
                  <a:srgbClr val="E79900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Times New Roman" panose="02020603050405020304" pitchFamily="18" charset="0"/>
              </a:rPr>
              <a:t>n</a:t>
            </a:r>
            <a:endParaRPr lang="en-GB" sz="900">
              <a:solidFill>
                <a:srgbClr val="333333"/>
              </a:solidFill>
              <a:effectLst/>
              <a:latin typeface="Lucida Sans" panose="020B0602030504020204" pitchFamily="34" charset="0"/>
              <a:ea typeface="Lucida Sans" panose="020B0602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EB476-26C4-8AA8-8E08-B2BF03ABB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24AF254-25D2-5FA5-C2F7-6603816A73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6918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4AF254-25D2-5FA5-C2F7-6603816A73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D340C9E-E1B1-213E-618E-941EC0B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74" y="287521"/>
            <a:ext cx="7306497" cy="369332"/>
          </a:xfrm>
        </p:spPr>
        <p:txBody>
          <a:bodyPr vert="horz"/>
          <a:lstStyle/>
          <a:p>
            <a:r>
              <a:rPr lang="nb-NO" dirty="0"/>
              <a:t>En strategi som treffer godt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942D899-2217-8167-7EAD-6C1E73349990}"/>
              </a:ext>
            </a:extLst>
          </p:cNvPr>
          <p:cNvSpPr txBox="1"/>
          <p:nvPr/>
        </p:nvSpPr>
        <p:spPr>
          <a:xfrm>
            <a:off x="349374" y="931526"/>
            <a:ext cx="7934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b-NO" sz="1050" b="1" dirty="0"/>
              <a:t>Vår strategi i korte trekk: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D8ED003-1E46-C56B-1277-D8BB8F6184A1}"/>
              </a:ext>
            </a:extLst>
          </p:cNvPr>
          <p:cNvSpPr txBox="1"/>
          <p:nvPr/>
        </p:nvSpPr>
        <p:spPr>
          <a:xfrm>
            <a:off x="349374" y="3326328"/>
            <a:ext cx="743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b-NO" sz="1050" b="1" dirty="0"/>
              <a:t>Hvorfor Bien?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050" b="1" dirty="0">
                <a:solidFill>
                  <a:schemeClr val="accent1"/>
                </a:solidFill>
              </a:rPr>
              <a:t>Sterk lokal tilstedeværelse</a:t>
            </a:r>
            <a:r>
              <a:rPr lang="nb-NO" sz="1050" dirty="0"/>
              <a:t>: 75% av kundene våre er i Oslo og nabokommunene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050" b="1" dirty="0">
                <a:solidFill>
                  <a:schemeClr val="accent1"/>
                </a:solidFill>
              </a:rPr>
              <a:t>Solid vekst</a:t>
            </a:r>
            <a:r>
              <a:rPr lang="nb-NO" sz="1050" dirty="0"/>
              <a:t>: Utlånsporteføljen økte med over 19% de seneste 12 månedene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050" b="1" dirty="0">
                <a:solidFill>
                  <a:schemeClr val="accent1"/>
                </a:solidFill>
              </a:rPr>
              <a:t>Relevant modell</a:t>
            </a:r>
            <a:r>
              <a:rPr lang="nb-NO" sz="1050" dirty="0"/>
              <a:t>: Vi leverer personlig rådgivning i en bransje preget av konsolidering og standardisering</a:t>
            </a:r>
          </a:p>
        </p:txBody>
      </p:sp>
      <p:pic>
        <p:nvPicPr>
          <p:cNvPr id="72" name="Pic">
            <a:extLst>
              <a:ext uri="{FF2B5EF4-FFF2-40B4-BE49-F238E27FC236}">
                <a16:creationId xmlns:a16="http://schemas.microsoft.com/office/drawing/2014/main" id="{83AE0933-C8DF-BA62-BF8D-DDBD71FFC6E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454025" y="1441450"/>
            <a:ext cx="584200" cy="584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8593F460-719B-F296-123B-494BED64FA1D}"/>
              </a:ext>
            </a:extLst>
          </p:cNvPr>
          <p:cNvSpPr txBox="1"/>
          <p:nvPr/>
        </p:nvSpPr>
        <p:spPr>
          <a:xfrm>
            <a:off x="2443642" y="2058988"/>
            <a:ext cx="2054622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nb-NO" sz="1200" b="1" dirty="0">
                <a:solidFill>
                  <a:schemeClr val="accent1"/>
                </a:solidFill>
              </a:rPr>
              <a:t>Bærekraft vekst</a:t>
            </a:r>
            <a:r>
              <a:rPr lang="nb-NO" sz="1200" dirty="0"/>
              <a:t> </a:t>
            </a:r>
            <a:br>
              <a:rPr lang="nb-NO" sz="1200" dirty="0"/>
            </a:br>
            <a:r>
              <a:rPr lang="nb-NO" sz="1200" dirty="0"/>
              <a:t>Mål om forretnings-kapital på NOK 10 mrd. i løpet av 2026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3A4F66A-C4A9-ECA0-2D79-3D08FB44A7BB}"/>
              </a:ext>
            </a:extLst>
          </p:cNvPr>
          <p:cNvSpPr txBox="1"/>
          <p:nvPr/>
        </p:nvSpPr>
        <p:spPr>
          <a:xfrm>
            <a:off x="349374" y="2058988"/>
            <a:ext cx="2054622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nb-NO" sz="1200" b="1" dirty="0">
                <a:solidFill>
                  <a:schemeClr val="accent1"/>
                </a:solidFill>
              </a:rPr>
              <a:t>Tett på kunden</a:t>
            </a:r>
            <a:br>
              <a:rPr lang="nb-NO" sz="1200" b="1" dirty="0">
                <a:solidFill>
                  <a:schemeClr val="accent1"/>
                </a:solidFill>
              </a:rPr>
            </a:br>
            <a:r>
              <a:rPr lang="nb-NO" sz="1200" dirty="0"/>
              <a:t>Med lokal forankring og personlig rådgivning tilpasset hver enkelt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93C802E-6F17-3939-FD0E-DD136B1DDA61}"/>
              </a:ext>
            </a:extLst>
          </p:cNvPr>
          <p:cNvSpPr txBox="1"/>
          <p:nvPr/>
        </p:nvSpPr>
        <p:spPr>
          <a:xfrm>
            <a:off x="4537910" y="2058988"/>
            <a:ext cx="2054622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nb-NO" sz="1200" b="1" dirty="0">
                <a:solidFill>
                  <a:schemeClr val="accent1"/>
                </a:solidFill>
              </a:rPr>
              <a:t>Effektiv drift</a:t>
            </a:r>
            <a:br>
              <a:rPr lang="nb-NO" sz="1200" b="1" dirty="0">
                <a:solidFill>
                  <a:schemeClr val="accent1"/>
                </a:solidFill>
              </a:rPr>
            </a:br>
            <a:r>
              <a:rPr lang="nb-NO" sz="1200" dirty="0"/>
              <a:t>Utnyttelse av stor-driftsfordeler gjennom Eika-samarbeidet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DEF30B3-B43E-871A-BF59-832E885F59E2}"/>
              </a:ext>
            </a:extLst>
          </p:cNvPr>
          <p:cNvSpPr txBox="1"/>
          <p:nvPr/>
        </p:nvSpPr>
        <p:spPr>
          <a:xfrm>
            <a:off x="6632179" y="2058988"/>
            <a:ext cx="2054622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nb-NO" sz="1200" b="1" dirty="0">
                <a:solidFill>
                  <a:schemeClr val="accent1"/>
                </a:solidFill>
              </a:rPr>
              <a:t>Økt rådgiverkapasitet</a:t>
            </a:r>
            <a:br>
              <a:rPr lang="nb-NO" sz="1200" b="1" dirty="0">
                <a:solidFill>
                  <a:schemeClr val="accent1"/>
                </a:solidFill>
              </a:rPr>
            </a:br>
            <a:r>
              <a:rPr lang="nb-NO" sz="1200" dirty="0"/>
              <a:t>Vi investerer i å bygge kompetente team som kan møte kundens behov</a:t>
            </a:r>
          </a:p>
        </p:txBody>
      </p:sp>
      <p:pic>
        <p:nvPicPr>
          <p:cNvPr id="101" name="Pic">
            <a:extLst>
              <a:ext uri="{FF2B5EF4-FFF2-40B4-BE49-F238E27FC236}">
                <a16:creationId xmlns:a16="http://schemas.microsoft.com/office/drawing/2014/main" id="{5FB32589-5A23-F8E4-D6F4-11DD3DD3451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2547938" y="1441450"/>
            <a:ext cx="584200" cy="584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8" name="Pic">
            <a:extLst>
              <a:ext uri="{FF2B5EF4-FFF2-40B4-BE49-F238E27FC236}">
                <a16:creationId xmlns:a16="http://schemas.microsoft.com/office/drawing/2014/main" id="{26490C7C-355E-3E92-5B96-E782BC125CB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4649788" y="1441450"/>
            <a:ext cx="584200" cy="584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0" name="Pic">
            <a:extLst>
              <a:ext uri="{FF2B5EF4-FFF2-40B4-BE49-F238E27FC236}">
                <a16:creationId xmlns:a16="http://schemas.microsoft.com/office/drawing/2014/main" id="{9E695615-CE01-BDF5-C3D5-557B9B90F73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  <a:ext uri="{6F801314-5768-4EAC-8CED-0F2297F94238}"/>
            </a:extLst>
          </a:blip>
          <a:srcRect r="3703" b="3703"/>
          <a:stretch>
            <a:fillRect/>
          </a:stretch>
        </p:blipFill>
        <p:spPr bwMode="auto">
          <a:xfrm>
            <a:off x="6731000" y="1441450"/>
            <a:ext cx="584200" cy="584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2667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3F810AF5-AC71-85EE-7BBA-871CB7467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8626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5" imgH="405" progId="TCLayout.ActiveDocument.1">
                  <p:embed/>
                </p:oleObj>
              </mc:Choice>
              <mc:Fallback>
                <p:oleObj name="think-cell Slide" r:id="rId3" imgW="405" imgH="405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810AF5-AC71-85EE-7BBA-871CB7467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98051C7-2645-6ECE-9BDE-6E89CCB3A5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42" r="48358"/>
          <a:stretch/>
        </p:blipFill>
        <p:spPr>
          <a:xfrm>
            <a:off x="0" y="1014569"/>
            <a:ext cx="3924300" cy="41289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0E9556-450B-1756-0086-2658AEE2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87521"/>
            <a:ext cx="7293921" cy="369332"/>
          </a:xfrm>
        </p:spPr>
        <p:txBody>
          <a:bodyPr vert="horz"/>
          <a:lstStyle/>
          <a:p>
            <a:r>
              <a:rPr lang="nb-NO" dirty="0"/>
              <a:t>Nisjeposisjon i hovedstadsområdet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3D6DA-97E3-07A1-859B-528E92D9D31B}"/>
              </a:ext>
            </a:extLst>
          </p:cNvPr>
          <p:cNvSpPr txBox="1"/>
          <p:nvPr/>
        </p:nvSpPr>
        <p:spPr>
          <a:xfrm>
            <a:off x="5137260" y="1375037"/>
            <a:ext cx="35241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/>
              <a:t>Bankkonseptet treffer på kundene i hovedstaden, et attraktivt marked i vekst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BBDCE2-9DB4-98EE-16A8-8A3C20B40FAF}"/>
              </a:ext>
            </a:extLst>
          </p:cNvPr>
          <p:cNvSpPr/>
          <p:nvPr/>
        </p:nvSpPr>
        <p:spPr>
          <a:xfrm>
            <a:off x="4390338" y="1466187"/>
            <a:ext cx="556364" cy="556364"/>
          </a:xfrm>
          <a:prstGeom prst="ellips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6157A-8080-B6CB-5EEC-19D2C2B6B043}"/>
              </a:ext>
            </a:extLst>
          </p:cNvPr>
          <p:cNvSpPr txBox="1"/>
          <p:nvPr/>
        </p:nvSpPr>
        <p:spPr>
          <a:xfrm>
            <a:off x="5137260" y="2476201"/>
            <a:ext cx="352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/>
              <a:t>Nærhet og kjennskap til kundene er bankens viktigste konkurransefortrinn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AAB980-E807-4F75-A3BF-6F01BDBA5AD9}"/>
              </a:ext>
            </a:extLst>
          </p:cNvPr>
          <p:cNvSpPr/>
          <p:nvPr/>
        </p:nvSpPr>
        <p:spPr>
          <a:xfrm>
            <a:off x="4390338" y="2459629"/>
            <a:ext cx="556364" cy="556364"/>
          </a:xfrm>
          <a:prstGeom prst="ellips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16004-4C44-33FB-18CC-7BEFC31CE729}"/>
              </a:ext>
            </a:extLst>
          </p:cNvPr>
          <p:cNvSpPr txBox="1"/>
          <p:nvPr/>
        </p:nvSpPr>
        <p:spPr>
          <a:xfrm>
            <a:off x="5142907" y="3469643"/>
            <a:ext cx="352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/>
              <a:t>Økt kundelojalitet = flere produkter over tid = mer lønnsom bankdrift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3BCB50-C2E2-C438-772D-5E214E36F06B}"/>
              </a:ext>
            </a:extLst>
          </p:cNvPr>
          <p:cNvSpPr/>
          <p:nvPr/>
        </p:nvSpPr>
        <p:spPr>
          <a:xfrm>
            <a:off x="4392968" y="3453071"/>
            <a:ext cx="556364" cy="556364"/>
          </a:xfrm>
          <a:prstGeom prst="ellips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125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FF680BE-CE82-E735-1ECB-D4C6FA67A9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2838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F680BE-CE82-E735-1ECB-D4C6FA67A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308E8A-3EC1-8E8F-EF36-CD48AAE4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Tydelig vekststrategi for de neste årene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4AC96-1936-9692-6BB1-0C9B1AC76E8F}"/>
              </a:ext>
            </a:extLst>
          </p:cNvPr>
          <p:cNvSpPr txBox="1"/>
          <p:nvPr/>
        </p:nvSpPr>
        <p:spPr>
          <a:xfrm>
            <a:off x="626799" y="1004831"/>
            <a:ext cx="788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accent1"/>
                </a:solidFill>
              </a:rPr>
              <a:t>Bien har en strategi som bygger på å være en nær og tilgjengelig rådgiverbank for personer og næringsdrivende i Oslo. Nå er det fullt fokus på vekst og utvikling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45923-0B00-6891-97AE-C8DFEFDB7F23}"/>
              </a:ext>
            </a:extLst>
          </p:cNvPr>
          <p:cNvSpPr txBox="1"/>
          <p:nvPr/>
        </p:nvSpPr>
        <p:spPr>
          <a:xfrm>
            <a:off x="631141" y="1845251"/>
            <a:ext cx="35101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400" b="1" dirty="0"/>
              <a:t>Konkrete ambisjoner for lønnsom vekst i årene som kommer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200" dirty="0"/>
              <a:t>Solid kapitalbase gir rom for vekst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200" dirty="0"/>
              <a:t>Lønnsom vekst: egenkapitalavkastning på 10 %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200" dirty="0"/>
              <a:t>Økning i rådgiverkapasitet den viktigste driveren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200" dirty="0"/>
              <a:t>Reduserte IT-kostnader og stordriftsfordeler gjennom Eika muliggjør effektiv skalering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200" dirty="0"/>
              <a:t>Ny standardmodell skaper ytterligere rom for vekst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C6997D0-2210-69CF-BF8E-AFEAE568669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721099"/>
              </p:ext>
            </p:extLst>
          </p:nvPr>
        </p:nvGraphicFramePr>
        <p:xfrm>
          <a:off x="5316538" y="2060575"/>
          <a:ext cx="3279775" cy="228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1496439-45DF-64A9-CBB0-89D48FE05624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784850" y="4298950"/>
            <a:ext cx="2667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343E4A1-967C-4120-86D2-A15A998CA68B}" type="datetime'2''0''''''''''''''''''''''''''''''''''''''2''''''''''4'''">
              <a:rPr lang="nb-NO" altLang="en-US" sz="800" smtClean="0">
                <a:latin typeface="+mn-lt"/>
              </a:rPr>
              <a:pPr/>
              <a:t>2024</a:t>
            </a:fld>
            <a:endParaRPr lang="nb-NO" sz="800" dirty="0">
              <a:latin typeface="+mn-lt"/>
            </a:endParaRP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D4EC0A-A508-FA48-D5E1-CB96BA68E5D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823075" y="4298950"/>
            <a:ext cx="2667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40A036B-E38E-4B74-9174-2F65C6617B8F}" type="datetime'''2''''''''''''''''''''''''''0''''''''''''''2''''''''6'''''''">
              <a:rPr lang="nb-NO" altLang="en-US" sz="800" smtClean="0">
                <a:latin typeface="+mn-lt"/>
              </a:rPr>
              <a:pPr/>
              <a:t>2026</a:t>
            </a:fld>
            <a:endParaRPr lang="nb-NO" sz="800">
              <a:latin typeface="+mn-lt"/>
            </a:endParaRP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559FB3-0C5F-8EBB-5F7D-21B4E855F06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861300" y="4298950"/>
            <a:ext cx="2667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0C389E0-FBA4-4376-AC95-A3433216DD9A}" type="datetime'''''''''''2''''''''0''''3''''''''0'">
              <a:rPr lang="nb-NO" altLang="en-US" sz="800" smtClean="0">
                <a:latin typeface="+mn-lt"/>
              </a:rPr>
              <a:pPr/>
              <a:t>2030</a:t>
            </a:fld>
            <a:endParaRPr lang="nb-NO" sz="800">
              <a:latin typeface="+mn-lt"/>
            </a:endParaRP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78850F04-356D-4F01-09B4-EB8BDB6E79E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824538" y="3322638"/>
            <a:ext cx="1873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4288" tIns="0" rIns="14288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10D9DB3-6019-4A57-8646-2FD33802CF8F}" type="datetime'7'''''''''''''''''''''''''''',''''''''''''''''''''''''5'''''">
              <a:rPr lang="nb-NO" altLang="en-US" sz="800" smtClean="0">
                <a:latin typeface="+mn-lt"/>
              </a:rPr>
              <a:pPr/>
              <a:t>7,5</a:t>
            </a:fld>
            <a:endParaRPr lang="nb-NO" sz="800" dirty="0">
              <a:latin typeface="+mn-lt"/>
            </a:endParaRP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B0CCF665-0BE8-0F8B-E56E-C370591980D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831013" y="3057525"/>
            <a:ext cx="2508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4288" tIns="0" rIns="14288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94B7335-BCD1-4770-93E1-EF20E7A30BA4}" type="datetime'''''''''''''1''''''0'',''''0'''''''''''''''''''''''''''''''''">
              <a:rPr lang="nb-NO" altLang="en-US" sz="800" smtClean="0"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10,0</a:t>
            </a:fld>
            <a:endParaRPr lang="nb-NO" sz="800" dirty="0">
              <a:latin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CE56EA-66FB-185F-42A5-9C52616A809C}"/>
              </a:ext>
            </a:extLst>
          </p:cNvPr>
          <p:cNvSpPr txBox="1"/>
          <p:nvPr/>
        </p:nvSpPr>
        <p:spPr>
          <a:xfrm>
            <a:off x="5399086" y="1618834"/>
            <a:ext cx="3280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Ambisiøse mål for lønnsom vekst i forretningskapital </a:t>
            </a:r>
            <a:r>
              <a:rPr lang="nb-NO" sz="700" dirty="0"/>
              <a:t>(NOK mrd.)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42FE78-C278-238E-F238-ADE4E1157036}"/>
              </a:ext>
            </a:extLst>
          </p:cNvPr>
          <p:cNvSpPr/>
          <p:nvPr/>
        </p:nvSpPr>
        <p:spPr>
          <a:xfrm>
            <a:off x="7708106" y="2182019"/>
            <a:ext cx="573883" cy="5524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74094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9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8FC2F2D-21D5-D167-B030-64E30D2F5A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6150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FC2F2D-21D5-D167-B030-64E30D2F5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CB196FB-367B-B1EC-B364-D1C5DE2D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00" y="318298"/>
            <a:ext cx="7029071" cy="307777"/>
          </a:xfrm>
        </p:spPr>
        <p:txBody>
          <a:bodyPr vert="horz"/>
          <a:lstStyle/>
          <a:p>
            <a:r>
              <a:rPr lang="nb-NO" sz="2000" dirty="0"/>
              <a:t>Q1 25: Sterk vekst og stødig kurs etter planen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5B99-3A57-56AF-671A-B1F14B915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112521"/>
            <a:ext cx="8229600" cy="133540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000" b="0" i="0" dirty="0">
                <a:solidFill>
                  <a:srgbClr val="242424"/>
                </a:solidFill>
                <a:effectLst/>
                <a:latin typeface="+mj-lt"/>
              </a:rPr>
              <a:t>Solid utlånsvekst med 19,2 prosent økning i utlånsporteføljen de seneste 12 månedene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000" b="0" i="0" dirty="0">
                <a:solidFill>
                  <a:srgbClr val="242424"/>
                </a:solidFill>
                <a:effectLst/>
                <a:latin typeface="+mj-lt"/>
              </a:rPr>
              <a:t>Økte markedsandeler med direkte eksponering mot landets mest attraktive boligmarked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000" b="0" i="0" dirty="0">
                <a:solidFill>
                  <a:srgbClr val="242424"/>
                </a:solidFill>
                <a:effectLst/>
                <a:latin typeface="+mj-lt"/>
              </a:rPr>
              <a:t>Attraktiv rentemargin på 2,66 prosent, opp fra 2,57 prosent i Q1 2024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ED75342-93CA-2DDB-DFF5-B9257BFEA2C0}"/>
              </a:ext>
            </a:extLst>
          </p:cNvPr>
          <p:cNvSpPr txBox="1"/>
          <p:nvPr/>
        </p:nvSpPr>
        <p:spPr>
          <a:xfrm>
            <a:off x="4906166" y="2497709"/>
            <a:ext cx="3334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solidFill>
                  <a:schemeClr val="accent1"/>
                </a:solidFill>
              </a:rPr>
              <a:t>EGENKAPITALAVKASTNING ETTER SKATT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B069CA9-CEBD-A4B1-7B88-9AA07F19FD92}"/>
              </a:ext>
            </a:extLst>
          </p:cNvPr>
          <p:cNvSpPr txBox="1"/>
          <p:nvPr/>
        </p:nvSpPr>
        <p:spPr>
          <a:xfrm>
            <a:off x="468050" y="2497709"/>
            <a:ext cx="425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solidFill>
                  <a:schemeClr val="accent1"/>
                </a:solidFill>
              </a:rPr>
              <a:t>TOTAL UTLÅNSPORTEFØLJE (NOK MILL) OG UTLÅNSVEKST (12 MND INKL. EBK)</a:t>
            </a:r>
          </a:p>
        </p:txBody>
      </p:sp>
      <p:graphicFrame>
        <p:nvGraphicFramePr>
          <p:cNvPr id="7" name="Diagram 22">
            <a:extLst>
              <a:ext uri="{FF2B5EF4-FFF2-40B4-BE49-F238E27FC236}">
                <a16:creationId xmlns:a16="http://schemas.microsoft.com/office/drawing/2014/main" id="{BAADC066-8545-D809-4A7E-44433209A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912752"/>
              </p:ext>
            </p:extLst>
          </p:nvPr>
        </p:nvGraphicFramePr>
        <p:xfrm>
          <a:off x="468050" y="2853051"/>
          <a:ext cx="4256350" cy="197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Diagram 23">
            <a:extLst>
              <a:ext uri="{FF2B5EF4-FFF2-40B4-BE49-F238E27FC236}">
                <a16:creationId xmlns:a16="http://schemas.microsoft.com/office/drawing/2014/main" id="{2F78FC6A-3B4D-B9C1-E465-CFE704B98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484692"/>
              </p:ext>
            </p:extLst>
          </p:nvPr>
        </p:nvGraphicFramePr>
        <p:xfrm>
          <a:off x="4841075" y="2853051"/>
          <a:ext cx="3769784" cy="197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5664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BB19336-621F-3913-97DD-6D4214A368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0609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9" imgW="347" imgH="348" progId="TCLayout.ActiveDocument.1">
                  <p:embed/>
                </p:oleObj>
              </mc:Choice>
              <mc:Fallback>
                <p:oleObj name="think-cell Slide" r:id="rId59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B19336-621F-3913-97DD-6D4214A36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81035B-3374-0CE7-DDDC-5DBBB45B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00" y="287521"/>
            <a:ext cx="7029071" cy="369332"/>
          </a:xfrm>
        </p:spPr>
        <p:txBody>
          <a:bodyPr vert="horz"/>
          <a:lstStyle/>
          <a:p>
            <a:r>
              <a:rPr lang="nb-NO" dirty="0"/>
              <a:t>Attraktiv kundebase i sentrale strøk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A5E37BD-C9E7-7F53-8850-C401E8B6061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019336"/>
              </p:ext>
            </p:extLst>
          </p:nvPr>
        </p:nvGraphicFramePr>
        <p:xfrm>
          <a:off x="3714750" y="3027363"/>
          <a:ext cx="1693863" cy="169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sp>
        <p:nvSpPr>
          <p:cNvPr id="237" name="Plassholder for tekst 2">
            <a:extLst>
              <a:ext uri="{FF2B5EF4-FFF2-40B4-BE49-F238E27FC236}">
                <a16:creationId xmlns:a16="http://schemas.microsoft.com/office/drawing/2014/main" id="{9F75DB41-3411-E933-A74D-8A2B87F8C1F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5005388" y="4011613"/>
            <a:ext cx="2794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EEB9E81-2759-4B62-A24F-9A4F9A777C81}" type="datetime'''6''0'''''''''',''''''''1''''''''''''%'''''">
              <a:rPr lang="nb-NO" altLang="en-US" sz="700" smtClean="0">
                <a:latin typeface="+mn-lt"/>
              </a:rPr>
              <a:pPr/>
              <a:t>60,1%</a:t>
            </a:fld>
            <a:endParaRPr lang="nb-NO" sz="700" dirty="0">
              <a:latin typeface="+mn-lt"/>
            </a:endParaRPr>
          </a:p>
        </p:txBody>
      </p:sp>
      <p:sp>
        <p:nvSpPr>
          <p:cNvPr id="238" name="Plassholder for tekst 2">
            <a:extLst>
              <a:ext uri="{FF2B5EF4-FFF2-40B4-BE49-F238E27FC236}">
                <a16:creationId xmlns:a16="http://schemas.microsoft.com/office/drawing/2014/main" id="{DF80B3F5-49EE-8667-E8A9-C1A6425E08C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967163" y="4246563"/>
            <a:ext cx="2238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90BB61-4FDD-40A5-B95E-5F6C8588270B}" type="datetime'''''6,''9''''''''''%'''''''''''''''''''''''''''''''''''''''''">
              <a:rPr lang="nb-NO" altLang="en-US" sz="700" smtClean="0">
                <a:latin typeface="+mn-lt"/>
              </a:rPr>
              <a:pPr/>
              <a:t>6,9%</a:t>
            </a:fld>
            <a:endParaRPr lang="nb-NO" sz="700" dirty="0">
              <a:latin typeface="+mn-lt"/>
            </a:endParaRPr>
          </a:p>
        </p:txBody>
      </p:sp>
      <p:sp>
        <p:nvSpPr>
          <p:cNvPr id="239" name="Plassholder for tekst 2">
            <a:extLst>
              <a:ext uri="{FF2B5EF4-FFF2-40B4-BE49-F238E27FC236}">
                <a16:creationId xmlns:a16="http://schemas.microsoft.com/office/drawing/2014/main" id="{4E876F33-E8ED-3A2F-B6F3-69D74395C3C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859213" y="4071938"/>
            <a:ext cx="223838" cy="1063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ECD7973-32C0-4834-92FE-1D30DBFF8CB2}" type="datetime'3'''''''''''',''''3%'''''''">
              <a:rPr lang="nb-NO" altLang="en-US" sz="700" smtClean="0">
                <a:solidFill>
                  <a:schemeClr val="bg1"/>
                </a:solidFill>
                <a:latin typeface="+mn-lt"/>
              </a:rPr>
              <a:pPr/>
              <a:t>3,3%</a:t>
            </a:fld>
            <a:endParaRPr lang="nb-NO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Plassholder for tekst 2">
            <a:extLst>
              <a:ext uri="{FF2B5EF4-FFF2-40B4-BE49-F238E27FC236}">
                <a16:creationId xmlns:a16="http://schemas.microsoft.com/office/drawing/2014/main" id="{E7B4EE9C-CC55-98D9-D452-CB13CE1808D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817938" y="3951288"/>
            <a:ext cx="223838" cy="1063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EE315B1-61A9-4590-95BD-7861E1181263}" type="datetime'''''''''3'''''''''''''',''''''''''''''''''''''0''''''''''%'">
              <a:rPr lang="nb-NO" altLang="en-US" sz="700" smtClean="0">
                <a:solidFill>
                  <a:schemeClr val="bg1"/>
                </a:solidFill>
                <a:effectLst/>
                <a:latin typeface="+mn-lt"/>
              </a:rPr>
              <a:pPr/>
              <a:t>3,0%</a:t>
            </a:fld>
            <a:endParaRPr lang="nb-NO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4" name="Plassholder for tekst 2">
            <a:extLst>
              <a:ext uri="{FF2B5EF4-FFF2-40B4-BE49-F238E27FC236}">
                <a16:creationId xmlns:a16="http://schemas.microsoft.com/office/drawing/2014/main" id="{77E87B5D-4CA2-1C66-3CE1-98850270B5E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798888" y="3841750"/>
            <a:ext cx="223838" cy="1063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F4ACF93-FA84-4569-AD4A-18780C67AC6A}" type="datetime'''''''''''''''''''''''''''2'''''''''''''''',5''''''''''%'">
              <a:rPr lang="nb-NO" altLang="en-US" sz="700" smtClean="0">
                <a:latin typeface="+mn-lt"/>
              </a:rPr>
              <a:pPr/>
              <a:t>2,5%</a:t>
            </a:fld>
            <a:endParaRPr lang="nb-NO" sz="700">
              <a:latin typeface="+mn-lt"/>
            </a:endParaRPr>
          </a:p>
        </p:txBody>
      </p:sp>
      <p:sp>
        <p:nvSpPr>
          <p:cNvPr id="65" name="Plassholder for tekst 2">
            <a:extLst>
              <a:ext uri="{FF2B5EF4-FFF2-40B4-BE49-F238E27FC236}">
                <a16:creationId xmlns:a16="http://schemas.microsoft.com/office/drawing/2014/main" id="{CCAE14CD-29C4-032B-9720-3E64F4096C27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010025" y="3765550"/>
            <a:ext cx="223838" cy="1063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FAE8FB9-A802-477A-BB9E-FDACD52A76FC}" type="datetime'''''''''''''''''''''''''''''''''''2,5''''''%'''">
              <a:rPr lang="nb-NO" altLang="en-US" sz="700" smtClean="0">
                <a:solidFill>
                  <a:schemeClr val="bg1"/>
                </a:solidFill>
                <a:effectLst/>
                <a:latin typeface="+mn-lt"/>
              </a:rPr>
              <a:pPr/>
              <a:t>2,5%</a:t>
            </a:fld>
            <a:endParaRPr lang="nb-NO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Plassholder for tekst 2">
            <a:extLst>
              <a:ext uri="{FF2B5EF4-FFF2-40B4-BE49-F238E27FC236}">
                <a16:creationId xmlns:a16="http://schemas.microsoft.com/office/drawing/2014/main" id="{81D082FD-4732-DFD7-90FB-FBA2E1AE48B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024313" y="3333750"/>
            <a:ext cx="2794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AB0ACE5-1850-4F17-85FE-70DF759E2331}" type="datetime'''''''''''''''21,''''7''''''''''''''''''''''''''''''''%'''''">
              <a:rPr lang="nb-NO" altLang="en-US" sz="700" smtClean="0">
                <a:latin typeface="+mn-lt"/>
              </a:rPr>
              <a:pPr/>
              <a:t>21,7%</a:t>
            </a:fld>
            <a:endParaRPr lang="nb-NO" sz="700" dirty="0">
              <a:latin typeface="+mn-lt"/>
            </a:endParaRP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C0E26071-93F7-D44A-2C22-BF5477B36291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177757010"/>
              </p:ext>
            </p:extLst>
          </p:nvPr>
        </p:nvGraphicFramePr>
        <p:xfrm>
          <a:off x="6415088" y="3027363"/>
          <a:ext cx="1693862" cy="169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sp>
        <p:nvSpPr>
          <p:cNvPr id="246" name="Plassholder for tekst 2">
            <a:extLst>
              <a:ext uri="{FF2B5EF4-FFF2-40B4-BE49-F238E27FC236}">
                <a16:creationId xmlns:a16="http://schemas.microsoft.com/office/drawing/2014/main" id="{76D2DB69-58F4-F0FD-CA67-C10B5B8FD89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380288" y="3227388"/>
            <a:ext cx="2794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59CDAD3-EB91-41DA-9D71-2FC022E9D06F}" type="datetime'''''1''''''3'',''''''''1''''''''''%'''''''">
              <a:rPr lang="nb-NO" altLang="en-US" sz="700" smtClean="0">
                <a:latin typeface="+mn-lt"/>
              </a:rPr>
              <a:pPr/>
              <a:t>13,1%</a:t>
            </a:fld>
            <a:endParaRPr lang="nb-NO" sz="700" dirty="0">
              <a:latin typeface="+mn-lt"/>
            </a:endParaRPr>
          </a:p>
        </p:txBody>
      </p:sp>
      <p:sp>
        <p:nvSpPr>
          <p:cNvPr id="247" name="Plassholder for tekst 2">
            <a:extLst>
              <a:ext uri="{FF2B5EF4-FFF2-40B4-BE49-F238E27FC236}">
                <a16:creationId xmlns:a16="http://schemas.microsoft.com/office/drawing/2014/main" id="{ABAA8F3A-FE14-29B1-45C4-5B9340A34FE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716838" y="3525838"/>
            <a:ext cx="2238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E160C0D-8169-47BA-927E-96BC29A74797}" type="datetime'''''''8'''''',''''''6''''''''''''''''''''''%'''''''''">
              <a:rPr lang="nb-NO" altLang="en-US" sz="700" smtClean="0">
                <a:latin typeface="+mn-lt"/>
              </a:rPr>
              <a:pPr/>
              <a:t>8,6%</a:t>
            </a:fld>
            <a:endParaRPr lang="nb-NO" sz="700">
              <a:latin typeface="+mn-lt"/>
            </a:endParaRPr>
          </a:p>
        </p:txBody>
      </p:sp>
      <p:sp>
        <p:nvSpPr>
          <p:cNvPr id="248" name="Plassholder for tekst 2">
            <a:extLst>
              <a:ext uri="{FF2B5EF4-FFF2-40B4-BE49-F238E27FC236}">
                <a16:creationId xmlns:a16="http://schemas.microsoft.com/office/drawing/2014/main" id="{C8C08003-4E40-CE79-4F1B-B150ECCFE7B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7797800" y="3854450"/>
            <a:ext cx="2238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A236B9-C0B2-43CB-897E-A4B602722DD3}" type="datetime'''8'''''''''''''''''''''',''''''''''''''''4''%'''''''''''">
              <a:rPr lang="nb-NO" altLang="en-US" sz="700" smtClean="0">
                <a:solidFill>
                  <a:schemeClr val="bg1"/>
                </a:solidFill>
                <a:latin typeface="+mn-lt"/>
              </a:rPr>
              <a:pPr/>
              <a:t>8,4%</a:t>
            </a:fld>
            <a:endParaRPr lang="nb-NO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6" name="Plassholder for tekst 2">
            <a:extLst>
              <a:ext uri="{FF2B5EF4-FFF2-40B4-BE49-F238E27FC236}">
                <a16:creationId xmlns:a16="http://schemas.microsoft.com/office/drawing/2014/main" id="{A57FA1E4-95CB-2379-62E5-E9896D8A7BD3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685088" y="4170363"/>
            <a:ext cx="2238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952009D-0A13-4608-8DF9-C805C23484B4}" type="datetime'''''''''''8'''''',''''''''''''3''''''''''''''%'''''''''''''''">
              <a:rPr lang="nb-NO" altLang="en-US" sz="700" smtClean="0">
                <a:solidFill>
                  <a:schemeClr val="bg1"/>
                </a:solidFill>
                <a:latin typeface="+mn-lt"/>
              </a:rPr>
              <a:pPr/>
              <a:t>8,3%</a:t>
            </a:fld>
            <a:endParaRPr lang="nb-NO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7" name="Plassholder for tekst 2">
            <a:extLst>
              <a:ext uri="{FF2B5EF4-FFF2-40B4-BE49-F238E27FC236}">
                <a16:creationId xmlns:a16="http://schemas.microsoft.com/office/drawing/2014/main" id="{DE3F0A6B-A006-09FA-2941-83F07AAC188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454900" y="4402138"/>
            <a:ext cx="2238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92CF77-D300-4213-843D-0D0C869A8FA9}" type="datetime'''7'''''''''',''''''''''''''''''''''9''''''''''''%'''''''''">
              <a:rPr lang="nb-NO" altLang="en-US" sz="700" smtClean="0">
                <a:latin typeface="+mn-lt"/>
              </a:rPr>
              <a:pPr/>
              <a:t>7,9%</a:t>
            </a:fld>
            <a:endParaRPr lang="nb-NO" sz="700">
              <a:latin typeface="+mn-lt"/>
            </a:endParaRPr>
          </a:p>
        </p:txBody>
      </p:sp>
      <p:sp>
        <p:nvSpPr>
          <p:cNvPr id="198" name="Plassholder for tekst 2">
            <a:extLst>
              <a:ext uri="{FF2B5EF4-FFF2-40B4-BE49-F238E27FC236}">
                <a16:creationId xmlns:a16="http://schemas.microsoft.com/office/drawing/2014/main" id="{574589BE-B870-A9CC-C556-CF7D53DA42A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7158038" y="4511675"/>
            <a:ext cx="2238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1881C5E-E918-493E-89D4-B037B5B9AA58}" type="datetime'7'''''''''',''''''''''''''''''''''1''''''''%'''''''''''''">
              <a:rPr lang="nb-NO" altLang="en-US" sz="700" smtClean="0">
                <a:solidFill>
                  <a:schemeClr val="bg1"/>
                </a:solidFill>
                <a:latin typeface="+mn-lt"/>
              </a:rPr>
              <a:pPr/>
              <a:t>7,1%</a:t>
            </a:fld>
            <a:endParaRPr lang="nb-NO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9" name="Plassholder for tekst 2">
            <a:extLst>
              <a:ext uri="{FF2B5EF4-FFF2-40B4-BE49-F238E27FC236}">
                <a16:creationId xmlns:a16="http://schemas.microsoft.com/office/drawing/2014/main" id="{DF9D4908-A56D-5479-B5F9-DA39D7FE333B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505575" y="3756025"/>
            <a:ext cx="2794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8146186-E019-4F4D-8F9C-7ADFB0E6072E}" type="datetime'''''4''''6'''',''''''''''''''''''''''''''''''7''''%'''''''">
              <a:rPr lang="nb-NO" altLang="en-US" sz="700" smtClean="0">
                <a:latin typeface="+mn-lt"/>
              </a:rPr>
              <a:pPr/>
              <a:t>46,7%</a:t>
            </a:fld>
            <a:endParaRPr lang="nb-NO" sz="700">
              <a:latin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AE3A16-EB7A-7097-AF3B-0610D1898589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17538" y="2623344"/>
            <a:ext cx="2452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accent1"/>
                </a:solidFill>
              </a:rPr>
              <a:t>ALDERSSAMMENSETNING KUNDER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E55E07-5823-70A9-ED5A-19FEBB5A184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335338" y="2623344"/>
            <a:ext cx="245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accent1"/>
                </a:solidFill>
              </a:rPr>
              <a:t>KUNDESAMMENSETNING ETTER KOMMUNER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8E6B3C-2397-4052-9529-82B25DCDD3A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034088" y="2623344"/>
            <a:ext cx="245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accent1"/>
                </a:solidFill>
              </a:rPr>
              <a:t>KUNDESAMMENSETNING ETTER BYDELER, OSLO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CC79-00CA-F54F-BDE6-F11631F1E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043341"/>
            <a:ext cx="7905600" cy="1540348"/>
          </a:xfrm>
        </p:spPr>
        <p:txBody>
          <a:bodyPr>
            <a:noAutofit/>
          </a:bodyPr>
          <a:lstStyle/>
          <a:p>
            <a:pPr marL="171450" indent="-171450">
              <a:buClr>
                <a:schemeClr val="accent1"/>
              </a:buClr>
            </a:pPr>
            <a:r>
              <a:rPr lang="nb-NO" sz="1000" dirty="0"/>
              <a:t>Sterk eksponering mot befolkningstette områder med god økonomi</a:t>
            </a:r>
          </a:p>
          <a:p>
            <a:pPr marL="171450" indent="-171450">
              <a:buClr>
                <a:schemeClr val="accent1"/>
              </a:buClr>
            </a:pPr>
            <a:r>
              <a:rPr lang="nb-NO" sz="1000" dirty="0"/>
              <a:t>Bien har en bred og attraktiv kundebase med en relativt jevn fordeling over aldersgrupperinger – både unge og eldre verdsetter en god og troverdig rådgiverbank</a:t>
            </a:r>
          </a:p>
          <a:p>
            <a:pPr marL="171450" indent="-171450">
              <a:buClr>
                <a:schemeClr val="accent1"/>
              </a:buClr>
            </a:pPr>
            <a:r>
              <a:rPr lang="nb-NO" sz="1000" dirty="0"/>
              <a:t>Vår snittkunde er ~52 år</a:t>
            </a:r>
          </a:p>
          <a:p>
            <a:pPr marL="171450" indent="-171450">
              <a:buClr>
                <a:schemeClr val="accent1"/>
              </a:buClr>
            </a:pPr>
            <a:r>
              <a:rPr lang="nb-NO" sz="1050" dirty="0"/>
              <a:t>Kundene er hovedsakelig bosatt i hovedstaden, men banken har også god rekkevidde i nærområdene utenfor bygrensen</a:t>
            </a:r>
            <a:endParaRPr lang="nb-NO" sz="10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48E3EC1-3406-3AA4-226C-422CF513A20B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5432425" y="3392488"/>
            <a:ext cx="125413" cy="93663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8520A99-64BA-CD28-590C-3EDD9F9FAA1C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5432425" y="3549650"/>
            <a:ext cx="125413" cy="93663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B685DE6-F4CE-14E8-CD4D-9A02FAFD3F3A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5432425" y="3706813"/>
            <a:ext cx="125413" cy="93663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F76E0C-C0FE-39D1-C124-B07409C258F1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5432425" y="3863975"/>
            <a:ext cx="125413" cy="93663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CDFC281-3E81-48E6-D68F-6CCB63B3CC39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5432425" y="4021138"/>
            <a:ext cx="125413" cy="93663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3A874FF-D6FA-ED42-21C0-BBC451832016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5432425" y="4178300"/>
            <a:ext cx="125413" cy="93663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4224867-7A3D-3021-0055-24CC7A2563F0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5432425" y="4335463"/>
            <a:ext cx="125413" cy="93663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Plassholder for tekst 2">
            <a:extLst>
              <a:ext uri="{FF2B5EF4-FFF2-40B4-BE49-F238E27FC236}">
                <a16:creationId xmlns:a16="http://schemas.microsoft.com/office/drawing/2014/main" id="{37932D4F-25A1-CB87-D9CC-96BF553897EB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608638" y="3389313"/>
            <a:ext cx="195263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03C2B38-5E25-4C47-8CFF-532CFA432172}" type="datetime'''''''O''s''''''l''''''''''''''''''''''''''''''o'''''''''''''">
              <a:rPr lang="nb-NO" altLang="en-US" sz="7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Oslo</a:t>
            </a:fld>
            <a:endParaRPr lang="nb-NO" sz="700" dirty="0">
              <a:latin typeface="+mn-lt"/>
            </a:endParaRPr>
          </a:p>
        </p:txBody>
      </p:sp>
      <p:sp>
        <p:nvSpPr>
          <p:cNvPr id="86" name="Plassholder for tekst 2">
            <a:extLst>
              <a:ext uri="{FF2B5EF4-FFF2-40B4-BE49-F238E27FC236}">
                <a16:creationId xmlns:a16="http://schemas.microsoft.com/office/drawing/2014/main" id="{945C136B-2722-96B8-BE9E-3C950F57D53E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608638" y="3546475"/>
            <a:ext cx="30162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EBEFA75-3183-4E29-822E-8C3004E1D5A7}" type="datetime'''''B''''æ''r''um'''''''''''''''''''''''''''''''''''">
              <a:rPr lang="nb-NO" altLang="en-US" sz="7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Bærum</a:t>
            </a:fld>
            <a:endParaRPr lang="nb-NO" sz="700" dirty="0">
              <a:latin typeface="+mn-lt"/>
            </a:endParaRPr>
          </a:p>
        </p:txBody>
      </p:sp>
      <p:sp>
        <p:nvSpPr>
          <p:cNvPr id="90" name="Plassholder for tekst 2">
            <a:extLst>
              <a:ext uri="{FF2B5EF4-FFF2-40B4-BE49-F238E27FC236}">
                <a16:creationId xmlns:a16="http://schemas.microsoft.com/office/drawing/2014/main" id="{D4616A9D-645B-ED49-43DC-100DF240E856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608638" y="3703638"/>
            <a:ext cx="531813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9F92AC7-7E4B-4354-8DC2-3B093D1F5442}" type="datetime'N''''o''''r''''d''''''''''''''''''r''''''''''e Fol''''lo'''">
              <a:rPr lang="nb-NO" altLang="en-US" sz="7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Nordre Follo</a:t>
            </a:fld>
            <a:endParaRPr lang="nb-NO" sz="700" dirty="0">
              <a:latin typeface="+mn-lt"/>
            </a:endParaRPr>
          </a:p>
        </p:txBody>
      </p:sp>
      <p:sp>
        <p:nvSpPr>
          <p:cNvPr id="84" name="Plassholder for tekst 2">
            <a:extLst>
              <a:ext uri="{FF2B5EF4-FFF2-40B4-BE49-F238E27FC236}">
                <a16:creationId xmlns:a16="http://schemas.microsoft.com/office/drawing/2014/main" id="{6521E302-C540-496B-CE22-17774FCADB48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608638" y="3860800"/>
            <a:ext cx="246063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2F3970E-6C30-4C04-8F19-89A833A160BB}" type="datetime'''''''A''s''''''''''k''''''''''''''''''''''''e''''r'''''''''">
              <a:rPr lang="nb-NO" altLang="en-US" sz="7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Asker</a:t>
            </a:fld>
            <a:endParaRPr lang="nb-NO" sz="700" dirty="0">
              <a:latin typeface="+mn-lt"/>
            </a:endParaRPr>
          </a:p>
        </p:txBody>
      </p:sp>
      <p:sp>
        <p:nvSpPr>
          <p:cNvPr id="89" name="Plassholder for tekst 2">
            <a:extLst>
              <a:ext uri="{FF2B5EF4-FFF2-40B4-BE49-F238E27FC236}">
                <a16:creationId xmlns:a16="http://schemas.microsoft.com/office/drawing/2014/main" id="{3B0E27D5-6C4A-6C21-667B-51E40C4D17C6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5608638" y="4017963"/>
            <a:ext cx="430213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BCADA3B-2FE3-42FB-9E43-BDDA4E146CB6}" type="datetime'N''''''''''''es''''''''''''''''od''''''''den'''">
              <a:rPr lang="nb-NO" altLang="en-US" sz="7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Nesodden</a:t>
            </a:fld>
            <a:endParaRPr lang="nb-NO" sz="700" dirty="0">
              <a:latin typeface="+mn-lt"/>
            </a:endParaRPr>
          </a:p>
        </p:txBody>
      </p:sp>
      <p:sp>
        <p:nvSpPr>
          <p:cNvPr id="91" name="Plassholder for tekst 2">
            <a:extLst>
              <a:ext uri="{FF2B5EF4-FFF2-40B4-BE49-F238E27FC236}">
                <a16:creationId xmlns:a16="http://schemas.microsoft.com/office/drawing/2014/main" id="{0D95FE85-9BA4-4AD0-5E81-73F7AAF3B0CE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5608638" y="4175125"/>
            <a:ext cx="4254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553ADF5-933D-4D52-BAD9-1C85E63BC02D}" type="datetime'''''''L''i''''''''''l''''''les''''''''''''''trø''''''m'''''">
              <a:rPr lang="nb-NO" altLang="en-US" sz="7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Lillestrøm</a:t>
            </a:fld>
            <a:endParaRPr lang="nb-NO" sz="700" dirty="0">
              <a:latin typeface="+mn-lt"/>
            </a:endParaRPr>
          </a:p>
        </p:txBody>
      </p:sp>
      <p:sp>
        <p:nvSpPr>
          <p:cNvPr id="88" name="Plassholder for tekst 2">
            <a:extLst>
              <a:ext uri="{FF2B5EF4-FFF2-40B4-BE49-F238E27FC236}">
                <a16:creationId xmlns:a16="http://schemas.microsoft.com/office/drawing/2014/main" id="{A2652EB6-01D8-24F4-D8ED-070097A6FD47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5608638" y="4332288"/>
            <a:ext cx="258763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8D91364-6F45-4A58-9ADB-64C0E7CA1053}" type="datetime'A''''''''n''''''''''''''''''''''''d''''''''r''''''''e'''''''''">
              <a:rPr lang="nb-NO" altLang="en-US" sz="7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Andre</a:t>
            </a:fld>
            <a:endParaRPr lang="nb-NO" sz="700" dirty="0">
              <a:latin typeface="+mn-lt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674EA68-BFDA-CCC1-59EC-EB618D70BB67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8178800" y="3392488"/>
            <a:ext cx="125413" cy="93663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03ECC38-456C-142B-8466-F2D150FCDB6D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8178800" y="3549650"/>
            <a:ext cx="125413" cy="93663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E0419D9-F139-F173-D7D8-F57B0DDF2DEB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8178800" y="3706813"/>
            <a:ext cx="125413" cy="93663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1ACE683-71B9-B991-FD08-CF6348448F6A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8178800" y="3863975"/>
            <a:ext cx="125413" cy="93663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8FC797B-184A-EB6F-AD77-3A2108BE7425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8178800" y="4021138"/>
            <a:ext cx="125413" cy="93663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A95FC4E-88B4-0AF6-5BB7-42E0C5A7D6C8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8178800" y="4178300"/>
            <a:ext cx="125413" cy="93663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BAAA21A0-7720-65FE-6DBE-29568B77654D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8178800" y="4335463"/>
            <a:ext cx="125413" cy="93663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7" name="Plassholder for tekst 2">
            <a:extLst>
              <a:ext uri="{FF2B5EF4-FFF2-40B4-BE49-F238E27FC236}">
                <a16:creationId xmlns:a16="http://schemas.microsoft.com/office/drawing/2014/main" id="{890BA53D-75EF-983C-D595-850C5656D21F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8355014" y="3389313"/>
            <a:ext cx="334963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258EDB0-52CA-4F51-B407-C710D87C6810}" type="datetime'F''''''''''''''''''''''''''''r''''''''o''g''''ne''''r'''''''">
              <a:rPr lang="nb-NO" altLang="en-US" sz="7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Frogner</a:t>
            </a:fld>
            <a:endParaRPr lang="nb-NO" sz="700" dirty="0">
              <a:latin typeface="+mn-lt"/>
            </a:endParaRPr>
          </a:p>
        </p:txBody>
      </p:sp>
      <p:sp>
        <p:nvSpPr>
          <p:cNvPr id="209" name="Plassholder for tekst 2">
            <a:extLst>
              <a:ext uri="{FF2B5EF4-FFF2-40B4-BE49-F238E27FC236}">
                <a16:creationId xmlns:a16="http://schemas.microsoft.com/office/drawing/2014/main" id="{57CF1DB8-CA3E-0BAF-5D9B-A87D009A6F00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8355013" y="3546475"/>
            <a:ext cx="487363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B990A31-F0EE-4503-8226-29C8C7090AC9}" type="datetime'''''N''''o''''r''''d''''''s''t''r''a''''''''''''''''n''d'">
              <a:rPr lang="nb-NO" altLang="en-US" sz="700" smtClean="0">
                <a:latin typeface="+mn-lt"/>
              </a:rPr>
              <a:pPr/>
              <a:t>Nordstrand</a:t>
            </a:fld>
            <a:endParaRPr lang="nb-NO" sz="700" dirty="0">
              <a:latin typeface="+mn-lt"/>
            </a:endParaRPr>
          </a:p>
        </p:txBody>
      </p:sp>
      <p:sp>
        <p:nvSpPr>
          <p:cNvPr id="206" name="Plassholder for tekst 2">
            <a:extLst>
              <a:ext uri="{FF2B5EF4-FFF2-40B4-BE49-F238E27FC236}">
                <a16:creationId xmlns:a16="http://schemas.microsoft.com/office/drawing/2014/main" id="{10850620-DBB0-8F2E-BC42-8C65BF14ED12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8355014" y="3703638"/>
            <a:ext cx="493713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A776641-30DB-46AF-9866-0D9A40E21248}" type="datetime'''''''''''''''''G''''''''''a''''''''m''l''e'''''' O''''''slo'">
              <a:rPr lang="nb-NO" altLang="en-US" sz="700" smtClean="0">
                <a:latin typeface="+mn-lt"/>
              </a:rPr>
              <a:pPr/>
              <a:t>Gamle Oslo</a:t>
            </a:fld>
            <a:endParaRPr lang="nb-NO" sz="700" dirty="0">
              <a:latin typeface="+mn-lt"/>
            </a:endParaRPr>
          </a:p>
        </p:txBody>
      </p:sp>
      <p:sp>
        <p:nvSpPr>
          <p:cNvPr id="211" name="Plassholder for tekst 2">
            <a:extLst>
              <a:ext uri="{FF2B5EF4-FFF2-40B4-BE49-F238E27FC236}">
                <a16:creationId xmlns:a16="http://schemas.microsoft.com/office/drawing/2014/main" id="{43C2B266-91B8-78AB-F63F-34F6161263D4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8355012" y="3860800"/>
            <a:ext cx="5016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550AA5A-F29A-42FA-B9B6-D93442DE5F6D}" type="datetime'Ves''''''tr''e'''''' ''''''''''A''k''''''''''''''e''r'''''">
              <a:rPr lang="nb-NO" altLang="en-US" sz="700" smtClean="0">
                <a:latin typeface="+mn-lt"/>
              </a:rPr>
              <a:pPr/>
              <a:t>Vestre Aker</a:t>
            </a:fld>
            <a:endParaRPr lang="nb-NO" sz="700" dirty="0">
              <a:latin typeface="+mn-lt"/>
            </a:endParaRPr>
          </a:p>
        </p:txBody>
      </p:sp>
      <p:sp>
        <p:nvSpPr>
          <p:cNvPr id="204" name="Plassholder for tekst 2">
            <a:extLst>
              <a:ext uri="{FF2B5EF4-FFF2-40B4-BE49-F238E27FC236}">
                <a16:creationId xmlns:a16="http://schemas.microsoft.com/office/drawing/2014/main" id="{E1450C96-1718-A4C3-C325-FD5221CF451A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8355014" y="4017963"/>
            <a:ext cx="525463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F014BBD-720D-47EB-A979-BC90FFED60D7}" type="datetime'''''N''o''''''''r''''''''''''d''''''re'' ''''Ak''e''''''r'''">
              <a:rPr lang="nb-NO" altLang="en-US" sz="7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Nordre Aker</a:t>
            </a:fld>
            <a:endParaRPr lang="nb-NO" sz="700" dirty="0">
              <a:latin typeface="+mn-lt"/>
            </a:endParaRPr>
          </a:p>
        </p:txBody>
      </p:sp>
      <p:sp>
        <p:nvSpPr>
          <p:cNvPr id="208" name="Plassholder for tekst 2">
            <a:extLst>
              <a:ext uri="{FF2B5EF4-FFF2-40B4-BE49-F238E27FC236}">
                <a16:creationId xmlns:a16="http://schemas.microsoft.com/office/drawing/2014/main" id="{F1DB0D21-54D1-1BD7-3F16-481656FD78E9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8355013" y="4175125"/>
            <a:ext cx="3810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723CAA0-2712-42AF-825A-9ACAAEEFD2A9}" type="datetime'''''''''''''''''''Ø''''s''ten''''''''''''''''s''''''''''''jø'">
              <a:rPr lang="nb-NO" altLang="en-US" sz="7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Østensjø</a:t>
            </a:fld>
            <a:endParaRPr lang="nb-NO" sz="700" dirty="0">
              <a:latin typeface="+mn-lt"/>
            </a:endParaRPr>
          </a:p>
        </p:txBody>
      </p:sp>
      <p:sp>
        <p:nvSpPr>
          <p:cNvPr id="210" name="Plassholder for tekst 2">
            <a:extLst>
              <a:ext uri="{FF2B5EF4-FFF2-40B4-BE49-F238E27FC236}">
                <a16:creationId xmlns:a16="http://schemas.microsoft.com/office/drawing/2014/main" id="{83ED2592-0F3A-1F13-1855-12475E98A559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8355013" y="4332288"/>
            <a:ext cx="258763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4CC98A2-606C-47F0-9707-2C7F12447F1E}" type="datetime'''''''''''''''''''''A''''''''''''''''n''''dr''''''''e'">
              <a:rPr lang="nb-NO" altLang="en-US" sz="700" smtClean="0"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Andre</a:t>
            </a:fld>
            <a:endParaRPr lang="nb-NO" sz="700" dirty="0">
              <a:latin typeface="+mn-lt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10ACFD-A206-04D3-1DA4-AF8A480B4F9F}"/>
              </a:ext>
            </a:extLst>
          </p:cNvPr>
          <p:cNvSpPr txBox="1"/>
          <p:nvPr/>
        </p:nvSpPr>
        <p:spPr>
          <a:xfrm>
            <a:off x="7069139" y="3724475"/>
            <a:ext cx="615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15</a:t>
            </a:r>
          </a:p>
        </p:txBody>
      </p: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1706C6E6-ACCD-86D1-39B5-160D4CF8E150}"/>
              </a:ext>
            </a:extLst>
          </p:cNvPr>
          <p:cNvGraphicFramePr/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976563021"/>
              </p:ext>
            </p:extLst>
          </p:nvPr>
        </p:nvGraphicFramePr>
        <p:xfrm>
          <a:off x="565150" y="2982913"/>
          <a:ext cx="2852738" cy="149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80A28EA5-CC1E-607E-F4F9-7E69F0001B55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896938" y="4429125"/>
            <a:ext cx="173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E5166C-2D55-4804-8E58-432E00F258CB}" type="datetime'''''1''''''''''''''''8''-''''''''''''&#10;''''''''39'">
              <a:rPr lang="nb-NO" altLang="en-US" sz="800" smtClean="0">
                <a:latin typeface="+mn-lt"/>
              </a:rPr>
              <a:pPr/>
              <a:t>18-
39</a:t>
            </a:fld>
            <a:endParaRPr lang="nb-NO" sz="800" dirty="0">
              <a:latin typeface="+mn-lt"/>
            </a:endParaRP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37705A82-CE12-17F3-8C98-24CD91876F2F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1570038" y="4429125"/>
            <a:ext cx="173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225116-93A3-4DA7-8D69-D32448AEEFB3}" type="datetime'''4''0''''''''''''-''''''''&#10;''''''''''''''''''''''5''''9'">
              <a:rPr lang="nb-NO" altLang="en-US" sz="800" smtClean="0">
                <a:latin typeface="+mn-lt"/>
              </a:rPr>
              <a:pPr/>
              <a:t>40-
59</a:t>
            </a:fld>
            <a:endParaRPr lang="nb-NO" sz="800">
              <a:latin typeface="+mn-lt"/>
            </a:endParaRP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F1AA9D9-F1F8-C9C0-E79D-76B7E4078723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2241550" y="4429125"/>
            <a:ext cx="173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F6137D-C150-4884-8019-EEAC9603750A}" type="datetime'''''''''''''6''''''''''''0''''''''''''''-''&#10;''''''7''''9'">
              <a:rPr lang="nb-NO" altLang="en-US" sz="800" smtClean="0">
                <a:latin typeface="+mn-lt"/>
              </a:rPr>
              <a:pPr/>
              <a:t>60-
79</a:t>
            </a:fld>
            <a:endParaRPr lang="nb-NO" sz="800">
              <a:latin typeface="+mn-lt"/>
            </a:endParaRP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6E821B39-3F91-6350-462B-6CD7B4B13DED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2689225" y="4429125"/>
            <a:ext cx="619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0F9AAD1-958B-4233-BB8C-80E70DB7FE74}" type="datetime'''''''A''''''''n''''''''''n''e''''''''''t'">
              <a:rPr lang="nb-NO" altLang="en-US" sz="800" smtClean="0">
                <a:latin typeface="+mn-lt"/>
              </a:rPr>
              <a:pPr/>
              <a:t>Annet</a:t>
            </a:fld>
            <a:r>
              <a:rPr lang="nb-NO" altLang="en-US" sz="800" dirty="0">
                <a:latin typeface="+mn-lt"/>
              </a:rPr>
              <a:t> (eldre og yngre)</a:t>
            </a:r>
            <a:endParaRPr lang="nb-NO" sz="800" dirty="0">
              <a:latin typeface="+mn-lt"/>
            </a:endParaRPr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9A7568AF-A6A0-3D8B-440E-043361986F65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842963" y="2933700"/>
            <a:ext cx="2794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EFF4A7-252A-4BFB-8A82-942FD0B83FB3}" type="datetime'''''''''''''''''3''''''''''''''4,''''''''''''''2''''''''''''%'">
              <a:rPr lang="nb-NO" altLang="en-US" sz="700" smtClean="0">
                <a:latin typeface="+mn-lt"/>
              </a:rPr>
              <a:pPr/>
              <a:t>34,2%</a:t>
            </a:fld>
            <a:endParaRPr lang="nb-NO" sz="700" dirty="0">
              <a:latin typeface="+mn-lt"/>
            </a:endParaRPr>
          </a:p>
        </p:txBody>
      </p:sp>
      <p:sp>
        <p:nvSpPr>
          <p:cNvPr id="24" name="Plassholder for tekst 2">
            <a:extLst>
              <a:ext uri="{FF2B5EF4-FFF2-40B4-BE49-F238E27FC236}">
                <a16:creationId xmlns:a16="http://schemas.microsoft.com/office/drawing/2014/main" id="{8CE4DB35-5D67-161A-53E7-A6014B62D663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1516063" y="3073400"/>
            <a:ext cx="2794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75F6868-D61E-404D-B162-139F8A506244}" type="datetime'''''''''''''''''''''''''''''3''''''''''0'''''''''''',''6%'''''">
              <a:rPr lang="nb-NO" altLang="en-US" sz="700" smtClean="0">
                <a:latin typeface="+mn-lt"/>
              </a:rPr>
              <a:pPr/>
              <a:t>30,6%</a:t>
            </a:fld>
            <a:endParaRPr lang="nb-NO" sz="700" dirty="0">
              <a:latin typeface="+mn-lt"/>
            </a:endParaRP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96378E2A-486C-07C2-EB0E-683173030196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2187575" y="3271838"/>
            <a:ext cx="2794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DDD4B4E-87DF-4ACA-AFE0-DA62C52127AC}" type="datetime'''''''''''''''''2''''''''''''5'',5''''''''''''%'''''''''">
              <a:rPr lang="nb-NO" altLang="en-US" sz="700" smtClean="0">
                <a:latin typeface="+mn-lt"/>
              </a:rPr>
              <a:pPr/>
              <a:t>25,5%</a:t>
            </a:fld>
            <a:endParaRPr lang="nb-NO" sz="700" dirty="0">
              <a:latin typeface="+mn-lt"/>
            </a:endParaRP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9143F577-A547-EB17-7467-EE8ADA634AFB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2887663" y="3887788"/>
            <a:ext cx="2238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864E86-6039-4111-A8CD-5CEB3AB1FDAA}" type="datetime'''''''''''''''''''''''9,''''''''''''7''''''''''%'''''''''">
              <a:rPr lang="nb-NO" altLang="en-US" sz="700" smtClean="0">
                <a:latin typeface="+mn-lt"/>
              </a:rPr>
              <a:pPr/>
              <a:t>9,7%</a:t>
            </a:fld>
            <a:endParaRPr lang="nb-NO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722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CE2EE21-0F36-37C1-0F54-8E522612DA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7937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CE2EE21-0F36-37C1-0F54-8E522612DA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D3D1BB-805E-A5CE-2394-8F55B510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00" y="287522"/>
            <a:ext cx="7029071" cy="369332"/>
          </a:xfrm>
        </p:spPr>
        <p:txBody>
          <a:bodyPr vert="horz"/>
          <a:lstStyle/>
          <a:p>
            <a:r>
              <a:rPr lang="nb-NO" dirty="0"/>
              <a:t>Sterk underliggende drift med god lønnsomhet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E16DB1-568F-EEDF-C7FB-6FD4D93FE0E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46100" y="2706847"/>
            <a:ext cx="2625725" cy="24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accent1"/>
                </a:solidFill>
              </a:rPr>
              <a:t>RESULTAT ETTER SKATT (MILL. KR)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5008AD-EE83-C2F7-6731-4507180AE15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30575" y="2706847"/>
            <a:ext cx="2689225" cy="24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accent1"/>
                </a:solidFill>
              </a:rPr>
              <a:t>KOSTNADSPROSENT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309F5FC9-AC44-023C-1A3C-31C837C1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26821"/>
            <a:ext cx="8078400" cy="1306830"/>
          </a:xfrm>
        </p:spPr>
        <p:txBody>
          <a:bodyPr>
            <a:normAutofit/>
          </a:bodyPr>
          <a:lstStyle/>
          <a:p>
            <a:pPr marL="171450" indent="-171450">
              <a:buClr>
                <a:schemeClr val="accent1"/>
              </a:buClr>
            </a:pPr>
            <a:r>
              <a:rPr lang="nb-NO" sz="1000" dirty="0">
                <a:latin typeface="+mj-lt"/>
              </a:rPr>
              <a:t>Resultat etter skatt i 1. kvartal på NOK 11,8 millioner (12,8 i Q1 2024)</a:t>
            </a:r>
          </a:p>
          <a:p>
            <a:pPr marL="171450" indent="-171450">
              <a:buClr>
                <a:schemeClr val="accent1"/>
              </a:buClr>
            </a:pPr>
            <a:r>
              <a:rPr lang="nb-NO" sz="1000" dirty="0">
                <a:latin typeface="+mj-lt"/>
              </a:rPr>
              <a:t>Sterk underliggende operasjonell drift</a:t>
            </a:r>
          </a:p>
          <a:p>
            <a:pPr marL="171450" indent="-171450">
              <a:buClr>
                <a:schemeClr val="accent1"/>
              </a:buClr>
            </a:pPr>
            <a:r>
              <a:rPr lang="nb-NO" sz="1000" dirty="0">
                <a:latin typeface="+mj-lt"/>
              </a:rPr>
              <a:t>Nettoresultatet påvirket av noen regnskapsmessige effekter som nedjustering av verdier og noe større tapsavsetninger   grunnet ny modellberegning]</a:t>
            </a: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1DA36BA6-E44A-B103-1593-03FFF8BACA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27773" y="2713356"/>
            <a:ext cx="2689225" cy="24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accent1"/>
                </a:solidFill>
              </a:rPr>
              <a:t>RENTEMARGIN </a:t>
            </a:r>
          </a:p>
        </p:txBody>
      </p:sp>
      <p:graphicFrame>
        <p:nvGraphicFramePr>
          <p:cNvPr id="13" name="Diagram 5">
            <a:extLst>
              <a:ext uri="{FF2B5EF4-FFF2-40B4-BE49-F238E27FC236}">
                <a16:creationId xmlns:a16="http://schemas.microsoft.com/office/drawing/2014/main" id="{DEDE0539-56A7-0002-11DD-8C4481F38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993786"/>
              </p:ext>
            </p:extLst>
          </p:nvPr>
        </p:nvGraphicFramePr>
        <p:xfrm>
          <a:off x="6214422" y="2959419"/>
          <a:ext cx="2882898" cy="174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8" name="Diagram 13">
            <a:extLst>
              <a:ext uri="{FF2B5EF4-FFF2-40B4-BE49-F238E27FC236}">
                <a16:creationId xmlns:a16="http://schemas.microsoft.com/office/drawing/2014/main" id="{D9F0D6E9-89CB-B434-6290-8C8FF7FB41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748942"/>
              </p:ext>
            </p:extLst>
          </p:nvPr>
        </p:nvGraphicFramePr>
        <p:xfrm>
          <a:off x="539178" y="2949195"/>
          <a:ext cx="2620800" cy="17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56DE2E-5CE7-AE0A-5E56-211F17DD2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114341"/>
              </p:ext>
            </p:extLst>
          </p:nvPr>
        </p:nvGraphicFramePr>
        <p:xfrm>
          <a:off x="3374337" y="2949195"/>
          <a:ext cx="2625725" cy="171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8115938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7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9BD19-4F6C-ABEF-52E8-EB9A78D47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3260A26-EAA5-A00F-34B6-3ECFE6F108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3279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47" imgH="348" progId="TCLayout.ActiveDocument.1">
                  <p:embed/>
                </p:oleObj>
              </mc:Choice>
              <mc:Fallback>
                <p:oleObj name="think-cell Slide" r:id="rId2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260A26-EAA5-A00F-34B6-3ECFE6F10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91159A-4A8F-EA78-18CA-8351700F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Solid kapitalbase for videre vekst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C4224C-148A-A9E0-CD75-5C432379783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26799" y="2166937"/>
            <a:ext cx="2276739" cy="24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accent1"/>
                </a:solidFill>
              </a:rPr>
              <a:t>KAPITALDEKNING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47F3101-DA5C-D70F-DF85-3C52D2D8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99" y="1222088"/>
            <a:ext cx="7830347" cy="767049"/>
          </a:xfrm>
        </p:spPr>
        <p:txBody>
          <a:bodyPr>
            <a:normAutofit fontScale="85000" lnSpcReduction="20000"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200" dirty="0">
                <a:latin typeface="+mj-lt"/>
              </a:rPr>
              <a:t>Banken er godt kapitalisert med sunn balanse og solid kapitaldekning som gir en god risikoprofil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200" dirty="0">
                <a:latin typeface="+mj-lt"/>
              </a:rPr>
              <a:t>God buffer til myndighetskrav tilrettelegger for vesentlig vekstpotensial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1200" dirty="0">
                <a:latin typeface="+mj-lt"/>
              </a:rPr>
              <a:t>Ny standardbankmodell som innføres i 2025 gir økt utlånskapasitet for Bien</a:t>
            </a:r>
          </a:p>
        </p:txBody>
      </p:sp>
      <p:graphicFrame>
        <p:nvGraphicFramePr>
          <p:cNvPr id="170" name="Chart 169">
            <a:extLst>
              <a:ext uri="{FF2B5EF4-FFF2-40B4-BE49-F238E27FC236}">
                <a16:creationId xmlns:a16="http://schemas.microsoft.com/office/drawing/2014/main" id="{18A86223-4846-8146-54A9-EC0D294C932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61005458"/>
              </p:ext>
            </p:extLst>
          </p:nvPr>
        </p:nvGraphicFramePr>
        <p:xfrm>
          <a:off x="544513" y="2692400"/>
          <a:ext cx="2441575" cy="193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5CA831D2-8451-7909-6625-C04E43D9D253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12800" y="4578350"/>
            <a:ext cx="7667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588C190-35A1-4F32-A0EE-16E47E6C6C54}" type="datetime'''B''ie''''n ''''''''S''''pa''''r''eba''''''nk'''''''''">
              <a:rPr lang="nb-NO" altLang="en-US" sz="800" smtClean="0">
                <a:latin typeface="+mn-lt"/>
              </a:rPr>
              <a:pPr/>
              <a:t>Bien Sparebank</a:t>
            </a:fld>
            <a:endParaRPr lang="nb-NO" sz="800" dirty="0">
              <a:latin typeface="+mn-lt"/>
            </a:endParaRPr>
          </a:p>
        </p:txBody>
      </p:sp>
      <p:sp>
        <p:nvSpPr>
          <p:cNvPr id="48" name="Plassholder for tekst 2">
            <a:extLst>
              <a:ext uri="{FF2B5EF4-FFF2-40B4-BE49-F238E27FC236}">
                <a16:creationId xmlns:a16="http://schemas.microsoft.com/office/drawing/2014/main" id="{81717559-E42D-6A28-10E3-A44D069B1C5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938338" y="4578350"/>
            <a:ext cx="7921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CBCF20-CF93-4EFA-89B5-4C562AC96877}" type="datetime'M''ynd''''i''g''''''h''''''et''''''''''''skr''''a''v'''">
              <a:rPr lang="nb-NO" altLang="en-US" sz="800" smtClean="0">
                <a:latin typeface="+mn-lt"/>
              </a:rPr>
              <a:pPr/>
              <a:t>Myndighetskrav</a:t>
            </a:fld>
            <a:endParaRPr lang="nb-NO" sz="800" dirty="0">
              <a:latin typeface="+mn-lt"/>
            </a:endParaRPr>
          </a:p>
        </p:txBody>
      </p:sp>
      <p:sp>
        <p:nvSpPr>
          <p:cNvPr id="65" name="Plassholder for tekst 2">
            <a:extLst>
              <a:ext uri="{FF2B5EF4-FFF2-40B4-BE49-F238E27FC236}">
                <a16:creationId xmlns:a16="http://schemas.microsoft.com/office/drawing/2014/main" id="{4F862364-256B-891F-3A9C-FF1AB35ECAA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055688" y="2781300"/>
            <a:ext cx="2794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700" dirty="0">
                <a:effectLst/>
                <a:latin typeface="+mn-lt"/>
              </a:rPr>
              <a:t>25,29 %</a:t>
            </a:r>
            <a:endParaRPr lang="nb-NO" sz="700" dirty="0">
              <a:latin typeface="+mn-lt"/>
            </a:endParaRPr>
          </a:p>
        </p:txBody>
      </p:sp>
      <p:sp>
        <p:nvSpPr>
          <p:cNvPr id="66" name="Plassholder for tekst 2">
            <a:extLst>
              <a:ext uri="{FF2B5EF4-FFF2-40B4-BE49-F238E27FC236}">
                <a16:creationId xmlns:a16="http://schemas.microsoft.com/office/drawing/2014/main" id="{B2E7C7F4-608C-0A65-E06C-2926AE50FEA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193925" y="3025775"/>
            <a:ext cx="2794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37F71DE-76AC-4DE9-A72E-96755D391791}" type="datetime'1''9'''''''''''''',''''''''''''''''''''6''''''''''%'''''''">
              <a:rPr lang="nb-NO" altLang="en-US" sz="700" smtClean="0"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19,6%</a:t>
            </a:fld>
            <a:endParaRPr lang="nb-NO" sz="700" dirty="0">
              <a:latin typeface="+mn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6AC1559-BA65-204F-F667-DAB5FA8BAD1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324279" y="2166937"/>
            <a:ext cx="2276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accent1"/>
                </a:solidFill>
              </a:rPr>
              <a:t>REN KJERNEKAPITALDEKNING</a:t>
            </a:r>
          </a:p>
        </p:txBody>
      </p:sp>
      <p:graphicFrame>
        <p:nvGraphicFramePr>
          <p:cNvPr id="167" name="Chart 166">
            <a:extLst>
              <a:ext uri="{FF2B5EF4-FFF2-40B4-BE49-F238E27FC236}">
                <a16:creationId xmlns:a16="http://schemas.microsoft.com/office/drawing/2014/main" id="{0F43F66D-211C-B601-78CB-55FE47647C12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823372749"/>
              </p:ext>
            </p:extLst>
          </p:nvPr>
        </p:nvGraphicFramePr>
        <p:xfrm>
          <a:off x="3241675" y="2692400"/>
          <a:ext cx="2441575" cy="193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81" name="Plassholder for tekst 2">
            <a:extLst>
              <a:ext uri="{FF2B5EF4-FFF2-40B4-BE49-F238E27FC236}">
                <a16:creationId xmlns:a16="http://schemas.microsoft.com/office/drawing/2014/main" id="{BBE0F055-3D57-78D8-5F89-23851D1C621D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509963" y="4578350"/>
            <a:ext cx="7667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AD50D79-B36D-4615-B6E3-B2A73F309816}" type="datetime'''''B''''''''ie''''''''''''n S''p''are''''''''''''ban''''k'''">
              <a:rPr lang="nb-NO" altLang="en-US" sz="800" smtClean="0">
                <a:latin typeface="+mn-lt"/>
              </a:rPr>
              <a:pPr/>
              <a:t>Bien Sparebank</a:t>
            </a:fld>
            <a:endParaRPr lang="nb-NO" sz="800" dirty="0">
              <a:latin typeface="+mn-lt"/>
            </a:endParaRPr>
          </a:p>
        </p:txBody>
      </p:sp>
      <p:sp>
        <p:nvSpPr>
          <p:cNvPr id="82" name="Plassholder for tekst 2">
            <a:extLst>
              <a:ext uri="{FF2B5EF4-FFF2-40B4-BE49-F238E27FC236}">
                <a16:creationId xmlns:a16="http://schemas.microsoft.com/office/drawing/2014/main" id="{447A26A0-555E-BDA4-CAAC-18A83099E8D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635500" y="4578350"/>
            <a:ext cx="7921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3BFD7C-EC17-4F1F-98ED-D03079F6A82E}" type="datetime'''My''ndi''ghe''''''''''''t''s''''''''''k''''''''r''a''''''v'">
              <a:rPr lang="nb-NO" altLang="en-US" sz="800" smtClean="0">
                <a:latin typeface="+mn-lt"/>
              </a:rPr>
              <a:pPr/>
              <a:t>Myndighetskrav</a:t>
            </a:fld>
            <a:endParaRPr lang="nb-NO" sz="800" dirty="0">
              <a:latin typeface="+mn-lt"/>
            </a:endParaRPr>
          </a:p>
        </p:txBody>
      </p:sp>
      <p:sp>
        <p:nvSpPr>
          <p:cNvPr id="83" name="Plassholder for tekst 2">
            <a:extLst>
              <a:ext uri="{FF2B5EF4-FFF2-40B4-BE49-F238E27FC236}">
                <a16:creationId xmlns:a16="http://schemas.microsoft.com/office/drawing/2014/main" id="{2931B466-93A2-C8A9-2EF1-39EF29326DB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752850" y="2928938"/>
            <a:ext cx="2794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700" dirty="0">
                <a:latin typeface="+mn-lt"/>
              </a:rPr>
              <a:t>23,79 %</a:t>
            </a:r>
            <a:endParaRPr lang="nb-NO" sz="700" dirty="0">
              <a:latin typeface="+mn-lt"/>
            </a:endParaRPr>
          </a:p>
        </p:txBody>
      </p:sp>
      <p:sp>
        <p:nvSpPr>
          <p:cNvPr id="84" name="Plassholder for tekst 2">
            <a:extLst>
              <a:ext uri="{FF2B5EF4-FFF2-40B4-BE49-F238E27FC236}">
                <a16:creationId xmlns:a16="http://schemas.microsoft.com/office/drawing/2014/main" id="{7F1C7F6F-08FB-56E4-94B6-4FEC8D88368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891088" y="3336925"/>
            <a:ext cx="2794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82D3D8D-3BF4-48E7-9879-9EF266C9B696}" type="datetime'1''''5'''',''''2''''''''''''''''''''''''''''%'''''''''''''">
              <a:rPr lang="nb-NO" altLang="en-US" sz="700" smtClean="0">
                <a:latin typeface="+mn-lt"/>
              </a:rPr>
              <a:pPr/>
              <a:t>15,2%</a:t>
            </a:fld>
            <a:endParaRPr lang="nb-NO" sz="700" dirty="0">
              <a:latin typeface="+mn-lt"/>
            </a:endParaRPr>
          </a:p>
        </p:txBody>
      </p:sp>
      <p:graphicFrame>
        <p:nvGraphicFramePr>
          <p:cNvPr id="124" name="Chart 123">
            <a:extLst>
              <a:ext uri="{FF2B5EF4-FFF2-40B4-BE49-F238E27FC236}">
                <a16:creationId xmlns:a16="http://schemas.microsoft.com/office/drawing/2014/main" id="{AF022A7A-57AE-B69D-3520-EF16F2010748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44347033"/>
              </p:ext>
            </p:extLst>
          </p:nvPr>
        </p:nvGraphicFramePr>
        <p:xfrm>
          <a:off x="5938838" y="2692400"/>
          <a:ext cx="2441575" cy="193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92" name="Plassholder for tekst 2">
            <a:extLst>
              <a:ext uri="{FF2B5EF4-FFF2-40B4-BE49-F238E27FC236}">
                <a16:creationId xmlns:a16="http://schemas.microsoft.com/office/drawing/2014/main" id="{C10C21CD-3E8D-93ED-F801-9C41537DC18C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207125" y="4578350"/>
            <a:ext cx="7667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4B8D558-85FA-43CB-9BE3-6B7F1C66C613}" type="datetime'B''''''ie''''''''n'''' S''''p''a''r''eban''''''''''''''k'''">
              <a:rPr lang="nb-NO" altLang="en-US" sz="800" smtClean="0">
                <a:latin typeface="+mn-lt"/>
              </a:rPr>
              <a:pPr/>
              <a:t>Bien Sparebank</a:t>
            </a:fld>
            <a:endParaRPr lang="nb-NO" sz="800" dirty="0">
              <a:latin typeface="+mn-lt"/>
            </a:endParaRPr>
          </a:p>
        </p:txBody>
      </p:sp>
      <p:sp>
        <p:nvSpPr>
          <p:cNvPr id="93" name="Plassholder for tekst 2">
            <a:extLst>
              <a:ext uri="{FF2B5EF4-FFF2-40B4-BE49-F238E27FC236}">
                <a16:creationId xmlns:a16="http://schemas.microsoft.com/office/drawing/2014/main" id="{BC91CE27-A395-10F8-E509-2D2092FE9923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332663" y="4578350"/>
            <a:ext cx="7921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83B19FA-51CB-457A-AA22-A8A7AA10810F}" type="datetime'''''''''''M''y''''''''n''''''''di''''gh''e''t''''sk''''''rav'">
              <a:rPr lang="nb-NO" altLang="en-US" sz="800" smtClean="0">
                <a:latin typeface="+mn-lt"/>
              </a:rPr>
              <a:pPr/>
              <a:t>Myndighetskrav</a:t>
            </a:fld>
            <a:endParaRPr lang="nb-NO" sz="800" dirty="0">
              <a:latin typeface="+mn-lt"/>
            </a:endParaRPr>
          </a:p>
        </p:txBody>
      </p:sp>
      <p:sp>
        <p:nvSpPr>
          <p:cNvPr id="94" name="Plassholder for tekst 2">
            <a:extLst>
              <a:ext uri="{FF2B5EF4-FFF2-40B4-BE49-F238E27FC236}">
                <a16:creationId xmlns:a16="http://schemas.microsoft.com/office/drawing/2014/main" id="{A7EEDD85-A2F5-6542-44BB-853712B13FA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478588" y="3768725"/>
            <a:ext cx="2238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700" dirty="0">
                <a:latin typeface="+mn-lt"/>
              </a:rPr>
              <a:t>8,93 %</a:t>
            </a:r>
            <a:endParaRPr lang="nb-NO" sz="700" dirty="0">
              <a:latin typeface="+mn-lt"/>
            </a:endParaRPr>
          </a:p>
        </p:txBody>
      </p:sp>
      <p:sp>
        <p:nvSpPr>
          <p:cNvPr id="95" name="Plassholder for tekst 2">
            <a:extLst>
              <a:ext uri="{FF2B5EF4-FFF2-40B4-BE49-F238E27FC236}">
                <a16:creationId xmlns:a16="http://schemas.microsoft.com/office/drawing/2014/main" id="{A5FB530F-D689-E824-7A8E-BC6DA9BD3522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616825" y="4200525"/>
            <a:ext cx="2238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2700" tIns="0" rIns="12700" bIns="0" rtlCol="0" anchor="b">
            <a:noAutofit/>
          </a:bodyPr>
          <a:lstStyle>
            <a:lvl1pPr marL="182563" indent="-234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Font typeface="Lucida Sans" panose="020B0602030504020204" pitchFamily="34" charset="0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F38F842-BD9B-4760-B002-C0CB25768DB1}" type="datetime'''3'''''''''''''',''''''''''''''''''''''0%'">
              <a:rPr lang="nb-NO" altLang="en-US" sz="700" smtClean="0">
                <a:latin typeface="+mn-lt"/>
              </a:rPr>
              <a:pPr/>
              <a:t>3,0%</a:t>
            </a:fld>
            <a:endParaRPr lang="nb-NO" sz="700" dirty="0">
              <a:latin typeface="+mn-l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83F245A-1B51-C011-FEA5-60E2A3B3347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021759" y="2164502"/>
            <a:ext cx="2380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accent1"/>
                </a:solidFill>
              </a:rPr>
              <a:t>UVEKTET KJERNEKAPITALANDEL</a:t>
            </a:r>
          </a:p>
        </p:txBody>
      </p:sp>
    </p:spTree>
    <p:extLst>
      <p:ext uri="{BB962C8B-B14F-4D97-AF65-F5344CB8AC3E}">
        <p14:creationId xmlns:p14="http://schemas.microsoft.com/office/powerpoint/2010/main" val="36912112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2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5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bNumberIsYear val=&quot;0&quot;/&gt;&lt;m_strFormatTime&gt;%m/%y&lt;/m_strFormatTime&gt;&lt;m_yearfmt&gt;&lt;begin val=&quot;4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2.89822237466715959542E+00&quot;&gt;&lt;m_msothmcolidx val=&quot;0&quot;/&gt;&lt;m_rgb r=&quot;EE&quot; g=&quot;ED&quot; b=&quot;EC&quot;/&gt;&lt;/elem&gt;&lt;elem m_fUsage=&quot;1.53144100000000005224E+00&quot;&gt;&lt;m_msothmcolidx val=&quot;0&quot;/&gt;&lt;m_rgb r=&quot;7C&quot; g=&quot;D5&quot; b=&quot;9C&quot;/&gt;&lt;/elem&gt;&lt;elem m_fUsage=&quot;1.49049000000000009258E+00&quot;&gt;&lt;m_msothmcolidx val=&quot;0&quot;/&gt;&lt;m_rgb r=&quot;FF&quot; g=&quot;C2&quot; b=&quot;69&quot;/&gt;&lt;/elem&gt;&lt;elem m_fUsage=&quot;8.10000000000000053291E-01&quot;&gt;&lt;m_msothmcolidx val=&quot;0&quot;/&gt;&lt;m_rgb r=&quot;CA&quot; g=&quot;CA&quot; b=&quot;CA&quot;/&gt;&lt;/elem&gt;&lt;elem m_fUsage=&quot;6.56100000000000127542E-01&quot;&gt;&lt;m_msothmcolidx val=&quot;0&quot;/&gt;&lt;m_rgb r=&quot;D2&quot; g=&quot;D0&quot; b=&quot;D0&quot;/&gt;&lt;/elem&gt;&lt;elem m_fUsage=&quot;4.78296900000000135833E-01&quot;&gt;&lt;m_msothmcolidx val=&quot;0&quot;/&gt;&lt;m_rgb r=&quot;51&quot; g=&quot;98&quot; b=&quot;7A&quot;/&gt;&lt;/elem&gt;&lt;elem m_fUsage=&quot;2.82429536481000165171E-01&quot;&gt;&lt;m_msothmcolidx val=&quot;0&quot;/&gt;&lt;m_rgb r=&quot;A4&quot; g=&quot;A3&quot; b=&quot;A4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dpSoflWdm02c_oJxbd_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26RdrTFvlEPOLy4gQM4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26RdrTFvlEPOLy4gQM4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AXimdI_rIzYHB0eG1vR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m0YOxAttvYJiKG56ZB_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QIKXs2KO3QGo23z94uW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4mFBnZWrFaFo9RS54jT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w0Hk7SCuAOxYVGL_0p6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qz6HVDVXUrEFOJVzP3P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cCNIdUnhuzH7hMhIXG7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qpuhU_fBjyxEiwbnLpR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P50MS7DQtMcVVdSGSz3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F4hijwyjeSAqQL4dXfP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ysTJBWAAFtMcgwCZhiT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zncRAzsMof4MF8oAjzq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FD4JYcrQtfboOQCM4.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alusHjQ00K926IpbIj9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W.B96b9b67kHHlqGHka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YMHlm3aTT7PAX4UoaXq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L3sZwYphEBYLnq7ABD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.4fWMfEhjWfjaw00bkc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0GOdSiaaRlLuaWj_6vu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9yZjGckF02QbZTtJ0o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epyWAUyVUYLWsJ6jPXF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xgr..mfSeoerqtAT2D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Vksdl3d_mWi.ebtEwu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0q0ouuyyUCAXOo84loKv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yGmnvhpD.HjM0JWrh0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vzu19i1FSzWeKTQdUvg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kjKI3gItsoyOihRK3m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BznbeL3RBnIYAl.w.Et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MLKiXZ8PLSCKcVGgKtE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8wdkHL9dosAWgLuhRl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JNXKdBI.pTh1TnenHdH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7EjcJuVRgZAbOp1P_p5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__A6e3zrTgSCU5oTFwS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LyHAcvR1fTaNotG9ND5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_OIdZLVoJeup2si0PX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tj2WSwF_stR_w96.aIS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wCU4f9oVwQm2Le1difI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YskG51CQRIC0nxLVzwL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WG78v.BFbJkvLJEeRh.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sGyhgdNb5kdImGR6ll4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hmOzh0yIaUpi4UnwnHw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twJR2W0DdZqF7.v6TdJ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4rrSo.9pudFq5bGcOAd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.sqrCCY7GoKHZWKQhE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YhZO94gi7aPYdSEb.Z9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PiRfunPGrJ9FZ7gCFiJ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gHyIOf_sNzlWu5Q.4n8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PDoD2QKT_dOHbjvR5xi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lDFkgXsO0Xs5eCEGO89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ndtyOXO0sQgz1pHP59g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alIKXpYwz_O2NEHYT.V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JeJs_6y.iK8ujNEtLMa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m6GZs49yw11zS4OBnlq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Ef9zWeolysM7WzebyUn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yXk52dUaOLuvQxCQSkm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fj20.X3s7iB3ySA9Vc0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AoTTrbQUM9QZVWUm0Q_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TRvRJ4LyluWLbghvt3Z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uOO8nqymjMt85y_yt5l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pW0Q_W_iU8XtBmrvT.c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pyU3A.4i.M4w2ewbSOb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nwWS1k_wBz6RGO9NWR.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dcg3Ix7jr6TTlR9zWJ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_780E.Pig3czl6TK1_d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w1O.BfHyEqHy34zDRG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CgHAJPR2zEDnc0EC67N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cHFFTpuc5Rx3daKfy2O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cnPcCLZdDXP6ZDO.eby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74ZzqfdBL01PjgMddA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xoIwvRqP3kLKEa0gxzJ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XGOWTiy9rJo_jO1AXRd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TZPT56QORUgXurhFoKI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QivP_oxAYzyHRZ8y0Mv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LyHAcvR1fTaNotG9ND5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bWDryV4FcXJDXhY4qh8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k41gNIIlMFsVqaL.6Ru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k41gNIIlMFsVqaL.6Ru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26RdrTFvlEPOLy4gQM4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AXimdI_rIzYHB0eG1vR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m0YOxAttvYJiKG56ZB_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QIKXs2KO3QGo23z94uW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w0Hk7SCuAOxYVGL_0p6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qz6HVDVXUrEFOJVzP3P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26RdrTFvlEPOLy4gQM4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PL2AzAglMRRBKQWZD5i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MHEp5TIjPDsqXnANWHd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Ox7TbCRMIQZWYkvZO1c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9fz_NcE34CvoxhqXZkJ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FF0kBfH1w2GAQOL8Poe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7IVvN187XKBtkt_mp_I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l5lxj7dAx7VRe9DiJEt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Tprae6YrUb2bv8UHX4x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d7aIn7jP9XZqz6MbKBZ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Hvaf7oi6yVJV9ziyQMq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hCUVGR5EaYP4ABUy4j2A"/>
</p:tagLst>
</file>

<file path=ppt/theme/theme1.xml><?xml version="1.0" encoding="utf-8"?>
<a:theme xmlns:a="http://schemas.openxmlformats.org/drawingml/2006/main" name="Office-tema">
  <a:themeElements>
    <a:clrScheme name="Bien Spareba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79900"/>
      </a:accent1>
      <a:accent2>
        <a:srgbClr val="E6E5E5"/>
      </a:accent2>
      <a:accent3>
        <a:srgbClr val="000000"/>
      </a:accent3>
      <a:accent4>
        <a:srgbClr val="AD7200"/>
      </a:accent4>
      <a:accent5>
        <a:srgbClr val="C4BD97"/>
      </a:accent5>
      <a:accent6>
        <a:srgbClr val="7F7F7F"/>
      </a:accent6>
      <a:hlink>
        <a:srgbClr val="0000FF"/>
      </a:hlink>
      <a:folHlink>
        <a:srgbClr val="800080"/>
      </a:folHlink>
    </a:clrScheme>
    <a:fontScheme name="Bien Sparebank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en_PPTWide.potx" id="{242C21C8-9DB8-4EF7-A0C6-6F4777F54D6D}" vid="{FD0FD65B-6AA8-4107-A3A8-266FDB2432E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5AF1AC6FFACD44AC456CA0D0AB1AC3" ma:contentTypeVersion="16" ma:contentTypeDescription="Opprett et nytt dokument." ma:contentTypeScope="" ma:versionID="1545214a53991a09d4480aaf33d418e8">
  <xsd:schema xmlns:xsd="http://www.w3.org/2001/XMLSchema" xmlns:xs="http://www.w3.org/2001/XMLSchema" xmlns:p="http://schemas.microsoft.com/office/2006/metadata/properties" xmlns:ns2="fb01cd13-81db-4f45-a94a-b394074e628f" xmlns:ns3="7322c0ba-85d7-4a7e-9777-0ca4559028b4" targetNamespace="http://schemas.microsoft.com/office/2006/metadata/properties" ma:root="true" ma:fieldsID="2a97967e20245eab00875f0f5ff1971c" ns2:_="" ns3:_="">
    <xsd:import namespace="fb01cd13-81db-4f45-a94a-b394074e628f"/>
    <xsd:import namespace="7322c0ba-85d7-4a7e-9777-0ca4559028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1cd13-81db-4f45-a94a-b394074e62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06588d-ab88-45b7-b17b-3677e7f9c075}" ma:internalName="TaxCatchAll" ma:showField="CatchAllData" ma:web="fb01cd13-81db-4f45-a94a-b394074e62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2c0ba-85d7-4a7e-9777-0ca455902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06604d7d-b179-40e3-9457-2227251b16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01cd13-81db-4f45-a94a-b394074e628f" xsi:nil="true"/>
    <lcf76f155ced4ddcb4097134ff3c332f xmlns="7322c0ba-85d7-4a7e-9777-0ca455902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EF9D97-B459-4D3F-B866-38A2FEABC2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1cd13-81db-4f45-a94a-b394074e628f"/>
    <ds:schemaRef ds:uri="7322c0ba-85d7-4a7e-9777-0ca4559028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35025C-7346-4F8F-A0B6-A128E6A475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9CB300-869E-4F6F-A1CA-D74896011D2A}">
  <ds:schemaRefs>
    <ds:schemaRef ds:uri="http://schemas.openxmlformats.org/package/2006/metadata/core-properties"/>
    <ds:schemaRef ds:uri="http://purl.org/dc/terms/"/>
    <ds:schemaRef ds:uri="79c62f0d-ce66-479f-9872-a48ba5fa1787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65ec06b0-0378-4ddd-8840-ba4c23671d35"/>
    <ds:schemaRef ds:uri="http://schemas.microsoft.com/office/infopath/2007/PartnerControls"/>
    <ds:schemaRef ds:uri="http://schemas.microsoft.com/office/2006/metadata/properties"/>
    <ds:schemaRef ds:uri="fb01cd13-81db-4f45-a94a-b394074e628f"/>
    <ds:schemaRef ds:uri="7322c0ba-85d7-4a7e-9777-0ca4559028b4"/>
  </ds:schemaRefs>
</ds:datastoreItem>
</file>

<file path=docMetadata/LabelInfo.xml><?xml version="1.0" encoding="utf-8"?>
<clbl:labelList xmlns:clbl="http://schemas.microsoft.com/office/2020/mipLabelMetadata">
  <clbl:label id="{210f7242-1640-41a4-9c4f-28b1303f2cda}" enabled="0" method="" siteId="{210f7242-1640-41a4-9c4f-28b1303f2cd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Bien_PPTWide</Template>
  <TotalTime>35855</TotalTime>
  <Words>1231</Words>
  <Application>Microsoft Office PowerPoint</Application>
  <PresentationFormat>Skjermfremvisning (16:9)</PresentationFormat>
  <Paragraphs>273</Paragraphs>
  <Slides>15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Sans</vt:lpstr>
      <vt:lpstr>Open Sans</vt:lpstr>
      <vt:lpstr>Roboto</vt:lpstr>
      <vt:lpstr>Wingdings</vt:lpstr>
      <vt:lpstr>Office-tema</vt:lpstr>
      <vt:lpstr>think-cell Slide</vt:lpstr>
      <vt:lpstr>PowerPoint-presentasjon</vt:lpstr>
      <vt:lpstr>Dette er Bien Sparebank</vt:lpstr>
      <vt:lpstr>En strategi som treffer godt</vt:lpstr>
      <vt:lpstr>Nisjeposisjon i hovedstadsområdet</vt:lpstr>
      <vt:lpstr>Tydelig vekststrategi for de neste årene</vt:lpstr>
      <vt:lpstr>Q1 25: Sterk vekst og stødig kurs etter planen</vt:lpstr>
      <vt:lpstr>Attraktiv kundebase i sentrale strøk</vt:lpstr>
      <vt:lpstr>Sterk underliggende drift med god lønnsomhet</vt:lpstr>
      <vt:lpstr>Solid kapitalbase for videre vekst</vt:lpstr>
      <vt:lpstr>Gode resultater skaper gode aksjonærverdier</vt:lpstr>
      <vt:lpstr>Hvorfor Biens modell treffer i dagens marked</vt:lpstr>
      <vt:lpstr>Fokus på vekst i tiden som kommer</vt:lpstr>
      <vt:lpstr>Gode samarbeidspartnere og ambassadører </vt:lpstr>
      <vt:lpstr>Bien på børs</vt:lpstr>
      <vt:lpstr>PowerPoint-presentasjon</vt:lpstr>
    </vt:vector>
  </TitlesOfParts>
  <Company>EIKA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Tveiten, Marie (Bien Sparebank ASA)</dc:creator>
  <dc:description>Template by addpoint.no</dc:description>
  <cp:lastModifiedBy>Øyvind Briseid (Bien Sparebank)</cp:lastModifiedBy>
  <cp:revision>23</cp:revision>
  <cp:lastPrinted>2023-08-15T09:49:41Z</cp:lastPrinted>
  <dcterms:created xsi:type="dcterms:W3CDTF">2018-02-07T10:16:15Z</dcterms:created>
  <dcterms:modified xsi:type="dcterms:W3CDTF">2025-07-24T09:44:17Z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Order">
    <vt:r8>100</vt:r8>
  </property>
  <property fmtid="{D5CDD505-2E9C-101B-9397-08002B2CF9AE}" pid="4" name="MediaServiceImageTags">
    <vt:lpwstr/>
  </property>
  <property fmtid="{D5CDD505-2E9C-101B-9397-08002B2CF9AE}" pid="5" name="ContentTypeId">
    <vt:lpwstr>0x0101005F5AF1AC6FFACD44AC456CA0D0AB1AC3</vt:lpwstr>
  </property>
</Properties>
</file>